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2" r:id="rId5"/>
    <p:sldId id="273" r:id="rId6"/>
    <p:sldId id="274" r:id="rId7"/>
    <p:sldId id="289" r:id="rId8"/>
    <p:sldId id="259" r:id="rId9"/>
    <p:sldId id="260" r:id="rId10"/>
    <p:sldId id="261" r:id="rId11"/>
    <p:sldId id="262" r:id="rId12"/>
    <p:sldId id="271" r:id="rId13"/>
    <p:sldId id="263" r:id="rId14"/>
    <p:sldId id="264" r:id="rId15"/>
    <p:sldId id="266" r:id="rId16"/>
    <p:sldId id="267" r:id="rId17"/>
    <p:sldId id="268" r:id="rId18"/>
    <p:sldId id="269" r:id="rId19"/>
    <p:sldId id="270" r:id="rId20"/>
    <p:sldId id="275" r:id="rId21"/>
    <p:sldId id="277" r:id="rId22"/>
    <p:sldId id="276" r:id="rId23"/>
    <p:sldId id="279" r:id="rId24"/>
    <p:sldId id="278" r:id="rId25"/>
    <p:sldId id="280" r:id="rId26"/>
    <p:sldId id="281" r:id="rId27"/>
    <p:sldId id="282" r:id="rId28"/>
    <p:sldId id="283" r:id="rId29"/>
    <p:sldId id="284" r:id="rId30"/>
    <p:sldId id="285" r:id="rId31"/>
    <p:sldId id="286" r:id="rId32"/>
    <p:sldId id="287" r:id="rId33"/>
    <p:sldId id="290" r:id="rId34"/>
    <p:sldId id="28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46"/>
    <p:restoredTop sz="94643"/>
  </p:normalViewPr>
  <p:slideViewPr>
    <p:cSldViewPr snapToGrid="0" snapToObjects="1">
      <p:cViewPr>
        <p:scale>
          <a:sx n="100" d="100"/>
          <a:sy n="100" d="100"/>
        </p:scale>
        <p:origin x="864" y="7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3/3/19</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3/3/19</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3/3/19</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3/3/19</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3/3/19</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3/3/19</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3/3/19</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3/3/19</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67102-30A0-A74A-B7D6-1F35CA326ED8}"/>
              </a:ext>
            </a:extLst>
          </p:cNvPr>
          <p:cNvSpPr>
            <a:spLocks noGrp="1"/>
          </p:cNvSpPr>
          <p:nvPr>
            <p:ph type="ctrTitle"/>
          </p:nvPr>
        </p:nvSpPr>
        <p:spPr/>
        <p:txBody>
          <a:bodyPr/>
          <a:lstStyle/>
          <a:p>
            <a:r>
              <a:rPr lang="en-US" dirty="0"/>
              <a:t>Nutrition &amp; Emotional Health</a:t>
            </a:r>
          </a:p>
        </p:txBody>
      </p:sp>
      <p:sp>
        <p:nvSpPr>
          <p:cNvPr id="3" name="Subtitle 2">
            <a:extLst>
              <a:ext uri="{FF2B5EF4-FFF2-40B4-BE49-F238E27FC236}">
                <a16:creationId xmlns:a16="http://schemas.microsoft.com/office/drawing/2014/main" id="{115BE968-F085-B54C-960E-FBBEE8AFA3F2}"/>
              </a:ext>
            </a:extLst>
          </p:cNvPr>
          <p:cNvSpPr>
            <a:spLocks noGrp="1"/>
          </p:cNvSpPr>
          <p:nvPr>
            <p:ph type="subTitle" idx="1"/>
          </p:nvPr>
        </p:nvSpPr>
        <p:spPr/>
        <p:txBody>
          <a:bodyPr/>
          <a:lstStyle/>
          <a:p>
            <a:r>
              <a:rPr lang="en-US" dirty="0"/>
              <a:t>Christy </a:t>
            </a:r>
            <a:r>
              <a:rPr lang="en-US" dirty="0" err="1"/>
              <a:t>Montrone</a:t>
            </a:r>
            <a:r>
              <a:rPr lang="en-US" dirty="0"/>
              <a:t>-Burns,  LCSW</a:t>
            </a:r>
          </a:p>
          <a:p>
            <a:r>
              <a:rPr lang="en-US" dirty="0"/>
              <a:t>Certified Recovery Nutrition Coach</a:t>
            </a:r>
          </a:p>
        </p:txBody>
      </p:sp>
    </p:spTree>
    <p:extLst>
      <p:ext uri="{BB962C8B-B14F-4D97-AF65-F5344CB8AC3E}">
        <p14:creationId xmlns:p14="http://schemas.microsoft.com/office/powerpoint/2010/main" val="1163439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AE0B2-5D36-5D44-949E-EDCE9BE4E698}"/>
              </a:ext>
            </a:extLst>
          </p:cNvPr>
          <p:cNvSpPr>
            <a:spLocks noGrp="1"/>
          </p:cNvSpPr>
          <p:nvPr>
            <p:ph type="title"/>
          </p:nvPr>
        </p:nvSpPr>
        <p:spPr/>
        <p:txBody>
          <a:bodyPr/>
          <a:lstStyle/>
          <a:p>
            <a:r>
              <a:rPr lang="en-US" dirty="0"/>
              <a:t>Complex Carbohydrates</a:t>
            </a:r>
          </a:p>
        </p:txBody>
      </p:sp>
      <p:sp>
        <p:nvSpPr>
          <p:cNvPr id="4" name="Content Placeholder 2">
            <a:extLst>
              <a:ext uri="{FF2B5EF4-FFF2-40B4-BE49-F238E27FC236}">
                <a16:creationId xmlns:a16="http://schemas.microsoft.com/office/drawing/2014/main" id="{983B5128-1C0E-6D46-9D6D-9A2BAC1DD746}"/>
              </a:ext>
            </a:extLst>
          </p:cNvPr>
          <p:cNvSpPr txBox="1">
            <a:spLocks/>
          </p:cNvSpPr>
          <p:nvPr/>
        </p:nvSpPr>
        <p:spPr>
          <a:xfrm>
            <a:off x="4572001" y="803186"/>
            <a:ext cx="3065171" cy="5248622"/>
          </a:xfrm>
          <a:prstGeom prst="rect">
            <a:avLst/>
          </a:prstGeom>
        </p:spPr>
        <p:txBody>
          <a:bodyPr vert="horz" lIns="91440" tIns="45720" rIns="91440" bIns="45720" numCol="1" rtlCol="0" anchor="ct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r>
              <a:rPr lang="en-US" sz="1500" dirty="0"/>
              <a:t>WHAT DOES IT DO IN OUR BODY?</a:t>
            </a:r>
          </a:p>
          <a:p>
            <a:r>
              <a:rPr lang="en-US" sz="1500" dirty="0"/>
              <a:t>provides quick energy</a:t>
            </a:r>
          </a:p>
          <a:p>
            <a:r>
              <a:rPr lang="en-US" sz="1500" dirty="0"/>
              <a:t>provide vitamins,  minerals and enzymes</a:t>
            </a:r>
          </a:p>
          <a:p>
            <a:r>
              <a:rPr lang="en-US" sz="1500" dirty="0"/>
              <a:t>converts into sugar and enters the system smoothly</a:t>
            </a:r>
          </a:p>
          <a:p>
            <a:pPr marL="457200" lvl="1" indent="0">
              <a:buNone/>
            </a:pPr>
            <a:endParaRPr lang="en-US" dirty="0"/>
          </a:p>
          <a:p>
            <a:pPr lvl="1"/>
            <a:endParaRPr lang="en-US" dirty="0"/>
          </a:p>
          <a:p>
            <a:pPr lvl="1"/>
            <a:endParaRPr lang="en-US" dirty="0"/>
          </a:p>
          <a:p>
            <a:endParaRPr lang="en-US" dirty="0"/>
          </a:p>
        </p:txBody>
      </p:sp>
      <p:sp>
        <p:nvSpPr>
          <p:cNvPr id="5" name="Content Placeholder 2">
            <a:extLst>
              <a:ext uri="{FF2B5EF4-FFF2-40B4-BE49-F238E27FC236}">
                <a16:creationId xmlns:a16="http://schemas.microsoft.com/office/drawing/2014/main" id="{CD39C414-539D-0A43-B000-788261476B16}"/>
              </a:ext>
            </a:extLst>
          </p:cNvPr>
          <p:cNvSpPr txBox="1">
            <a:spLocks/>
          </p:cNvSpPr>
          <p:nvPr/>
        </p:nvSpPr>
        <p:spPr>
          <a:xfrm>
            <a:off x="8075054" y="803185"/>
            <a:ext cx="3153177" cy="5468825"/>
          </a:xfrm>
          <a:prstGeom prst="rect">
            <a:avLst/>
          </a:prstGeom>
        </p:spPr>
        <p:txBody>
          <a:bodyPr vert="horz" lIns="91440" tIns="45720" rIns="91440" bIns="45720" numCol="1" rtlCol="0" anchor="ct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None/>
            </a:pPr>
            <a:r>
              <a:rPr lang="en-US" sz="1500" dirty="0"/>
              <a:t>WHERE DO WE FIND IT?</a:t>
            </a:r>
          </a:p>
          <a:p>
            <a:r>
              <a:rPr lang="en-US" sz="1500" dirty="0"/>
              <a:t>FIBER</a:t>
            </a:r>
          </a:p>
          <a:p>
            <a:r>
              <a:rPr lang="en-US" sz="1500" dirty="0"/>
              <a:t>vegetables</a:t>
            </a:r>
          </a:p>
          <a:p>
            <a:r>
              <a:rPr lang="en-US" sz="1500" dirty="0"/>
              <a:t>fruit</a:t>
            </a:r>
          </a:p>
          <a:p>
            <a:r>
              <a:rPr lang="en-US" sz="1500" dirty="0"/>
              <a:t>beans</a:t>
            </a:r>
          </a:p>
          <a:p>
            <a:r>
              <a:rPr lang="en-US" sz="1500" dirty="0"/>
              <a:t>grains</a:t>
            </a:r>
          </a:p>
          <a:p>
            <a:r>
              <a:rPr lang="en-US" sz="1500" dirty="0"/>
              <a:t>leafy greens</a:t>
            </a:r>
          </a:p>
          <a:p>
            <a:r>
              <a:rPr lang="en-US" sz="1500" dirty="0"/>
              <a:t>brown rice</a:t>
            </a:r>
          </a:p>
          <a:p>
            <a:r>
              <a:rPr lang="en-US" sz="1500" dirty="0"/>
              <a:t>quinoa</a:t>
            </a:r>
          </a:p>
          <a:p>
            <a:r>
              <a:rPr lang="en-US" sz="1500" dirty="0"/>
              <a:t>whole oats</a:t>
            </a:r>
          </a:p>
        </p:txBody>
      </p:sp>
    </p:spTree>
    <p:extLst>
      <p:ext uri="{BB962C8B-B14F-4D97-AF65-F5344CB8AC3E}">
        <p14:creationId xmlns:p14="http://schemas.microsoft.com/office/powerpoint/2010/main" val="2056844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CE520-BD9C-A04E-BE10-9F3D5CA22BE0}"/>
              </a:ext>
            </a:extLst>
          </p:cNvPr>
          <p:cNvSpPr>
            <a:spLocks noGrp="1"/>
          </p:cNvSpPr>
          <p:nvPr>
            <p:ph type="title"/>
          </p:nvPr>
        </p:nvSpPr>
        <p:spPr/>
        <p:txBody>
          <a:bodyPr/>
          <a:lstStyle/>
          <a:p>
            <a:r>
              <a:rPr lang="en-US" dirty="0"/>
              <a:t>Simple Carbohydrates</a:t>
            </a:r>
          </a:p>
        </p:txBody>
      </p:sp>
      <p:sp>
        <p:nvSpPr>
          <p:cNvPr id="4" name="Content Placeholder 2">
            <a:extLst>
              <a:ext uri="{FF2B5EF4-FFF2-40B4-BE49-F238E27FC236}">
                <a16:creationId xmlns:a16="http://schemas.microsoft.com/office/drawing/2014/main" id="{79D14615-AD31-F34A-9B67-0381718E65F1}"/>
              </a:ext>
            </a:extLst>
          </p:cNvPr>
          <p:cNvSpPr txBox="1">
            <a:spLocks/>
          </p:cNvSpPr>
          <p:nvPr/>
        </p:nvSpPr>
        <p:spPr>
          <a:xfrm>
            <a:off x="4572001" y="803186"/>
            <a:ext cx="3065171" cy="5248622"/>
          </a:xfrm>
          <a:prstGeom prst="rect">
            <a:avLst/>
          </a:prstGeom>
        </p:spPr>
        <p:txBody>
          <a:bodyPr vert="horz" lIns="91440" tIns="45720" rIns="91440" bIns="45720" numCol="1" rtlCol="0" anchor="ct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r>
              <a:rPr lang="en-US" sz="1500" dirty="0"/>
              <a:t>WHAT DOES IT DO IN OUR BODY?</a:t>
            </a:r>
          </a:p>
          <a:p>
            <a:r>
              <a:rPr lang="en-US" sz="1500" dirty="0"/>
              <a:t>quick spike in blood sugar</a:t>
            </a:r>
          </a:p>
          <a:p>
            <a:r>
              <a:rPr lang="en-US" sz="1500" dirty="0"/>
              <a:t>little or no nutrients</a:t>
            </a:r>
          </a:p>
          <a:p>
            <a:r>
              <a:rPr lang="en-US" sz="1500" dirty="0"/>
              <a:t>leading cause of diabetes and weight gain</a:t>
            </a:r>
          </a:p>
          <a:p>
            <a:endParaRPr lang="en-US" sz="1400"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lvl="1"/>
            <a:endParaRPr lang="en-US" dirty="0"/>
          </a:p>
          <a:p>
            <a:pPr lvl="1"/>
            <a:endParaRPr lang="en-US" dirty="0"/>
          </a:p>
          <a:p>
            <a:endParaRPr lang="en-US" dirty="0"/>
          </a:p>
        </p:txBody>
      </p:sp>
      <p:sp>
        <p:nvSpPr>
          <p:cNvPr id="5" name="Content Placeholder 2">
            <a:extLst>
              <a:ext uri="{FF2B5EF4-FFF2-40B4-BE49-F238E27FC236}">
                <a16:creationId xmlns:a16="http://schemas.microsoft.com/office/drawing/2014/main" id="{A8B7405C-4981-554F-AF57-3B74150EBD49}"/>
              </a:ext>
            </a:extLst>
          </p:cNvPr>
          <p:cNvSpPr txBox="1">
            <a:spLocks/>
          </p:cNvSpPr>
          <p:nvPr/>
        </p:nvSpPr>
        <p:spPr>
          <a:xfrm>
            <a:off x="8075054" y="803185"/>
            <a:ext cx="3153177" cy="5468825"/>
          </a:xfrm>
          <a:prstGeom prst="rect">
            <a:avLst/>
          </a:prstGeom>
        </p:spPr>
        <p:txBody>
          <a:bodyPr vert="horz" lIns="91440" tIns="45720" rIns="91440" bIns="45720" numCol="1" rtlCol="0" anchor="ctr">
            <a:normAutofit fontScale="925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None/>
            </a:pPr>
            <a:r>
              <a:rPr lang="en-US" sz="1500" dirty="0"/>
              <a:t>WHERE DO WE FIND IT?</a:t>
            </a:r>
          </a:p>
          <a:p>
            <a:r>
              <a:rPr lang="en-US" sz="1500" dirty="0"/>
              <a:t>processed foods</a:t>
            </a:r>
          </a:p>
          <a:p>
            <a:r>
              <a:rPr lang="en-US" sz="1500" dirty="0"/>
              <a:t>things made from white flour: pancakes, bagels, bread, pizza dough</a:t>
            </a:r>
          </a:p>
          <a:p>
            <a:r>
              <a:rPr lang="en-US" sz="1500" dirty="0"/>
              <a:t>Sugar and high fructose corn syrup</a:t>
            </a:r>
          </a:p>
          <a:p>
            <a:r>
              <a:rPr lang="en-US" sz="1500" dirty="0"/>
              <a:t>cookies</a:t>
            </a:r>
          </a:p>
          <a:p>
            <a:r>
              <a:rPr lang="en-US" sz="1500" dirty="0"/>
              <a:t>chips</a:t>
            </a:r>
          </a:p>
          <a:p>
            <a:r>
              <a:rPr lang="en-US" sz="1500" dirty="0"/>
              <a:t>flaming hot Cheetos</a:t>
            </a:r>
          </a:p>
          <a:p>
            <a:r>
              <a:rPr lang="en-US" sz="1500" dirty="0"/>
              <a:t>soda</a:t>
            </a:r>
          </a:p>
          <a:p>
            <a:r>
              <a:rPr lang="en-US" sz="1500" dirty="0"/>
              <a:t>energy drinks</a:t>
            </a:r>
          </a:p>
          <a:p>
            <a:r>
              <a:rPr lang="en-US" sz="1500" dirty="0"/>
              <a:t>fruit juice</a:t>
            </a:r>
          </a:p>
          <a:p>
            <a:r>
              <a:rPr lang="en-US" sz="1500" dirty="0"/>
              <a:t>granola bars</a:t>
            </a:r>
          </a:p>
          <a:p>
            <a:r>
              <a:rPr lang="en-US" sz="1500" dirty="0"/>
              <a:t>candy</a:t>
            </a:r>
          </a:p>
          <a:p>
            <a:r>
              <a:rPr lang="en-US" sz="1500" dirty="0"/>
              <a:t>smoothies (unless you make a high protein smoothie) </a:t>
            </a:r>
          </a:p>
          <a:p>
            <a:pPr marL="0" indent="0">
              <a:buNone/>
            </a:pPr>
            <a:endParaRPr lang="en-US" sz="1400" dirty="0"/>
          </a:p>
          <a:p>
            <a:pPr marL="0" indent="0">
              <a:buNone/>
            </a:pPr>
            <a:endParaRPr lang="en-US" sz="1400" dirty="0"/>
          </a:p>
        </p:txBody>
      </p:sp>
    </p:spTree>
    <p:extLst>
      <p:ext uri="{BB962C8B-B14F-4D97-AF65-F5344CB8AC3E}">
        <p14:creationId xmlns:p14="http://schemas.microsoft.com/office/powerpoint/2010/main" val="424595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941B-1206-544F-B630-C454F5B41709}"/>
              </a:ext>
            </a:extLst>
          </p:cNvPr>
          <p:cNvSpPr>
            <a:spLocks noGrp="1"/>
          </p:cNvSpPr>
          <p:nvPr>
            <p:ph type="title"/>
          </p:nvPr>
        </p:nvSpPr>
        <p:spPr/>
        <p:txBody>
          <a:bodyPr/>
          <a:lstStyle/>
          <a:p>
            <a:r>
              <a:rPr lang="en-US" dirty="0"/>
              <a:t>Good Fats</a:t>
            </a:r>
          </a:p>
        </p:txBody>
      </p:sp>
      <p:sp>
        <p:nvSpPr>
          <p:cNvPr id="4" name="Content Placeholder 2">
            <a:extLst>
              <a:ext uri="{FF2B5EF4-FFF2-40B4-BE49-F238E27FC236}">
                <a16:creationId xmlns:a16="http://schemas.microsoft.com/office/drawing/2014/main" id="{58C8D72E-27CE-2242-A19F-5F75D27FB52E}"/>
              </a:ext>
            </a:extLst>
          </p:cNvPr>
          <p:cNvSpPr txBox="1">
            <a:spLocks/>
          </p:cNvSpPr>
          <p:nvPr/>
        </p:nvSpPr>
        <p:spPr>
          <a:xfrm>
            <a:off x="4572001" y="803186"/>
            <a:ext cx="3065171" cy="5248622"/>
          </a:xfrm>
          <a:prstGeom prst="rect">
            <a:avLst/>
          </a:prstGeom>
        </p:spPr>
        <p:txBody>
          <a:bodyPr vert="horz" lIns="91440" tIns="45720" rIns="91440" bIns="45720" numCol="1" rtlCol="0" anchor="ct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r>
              <a:rPr lang="en-US" sz="1500" dirty="0"/>
              <a:t>WHAT DOES IT DO IN OUR BODY?</a:t>
            </a:r>
          </a:p>
          <a:p>
            <a:r>
              <a:rPr lang="en-US" sz="1500" dirty="0"/>
              <a:t>sustained energy</a:t>
            </a:r>
          </a:p>
          <a:p>
            <a:r>
              <a:rPr lang="en-US" sz="1500" dirty="0"/>
              <a:t>promotes heathy cells</a:t>
            </a:r>
          </a:p>
          <a:p>
            <a:r>
              <a:rPr lang="en-US" sz="1500" dirty="0"/>
              <a:t>production of hormones</a:t>
            </a:r>
          </a:p>
          <a:p>
            <a:r>
              <a:rPr lang="en-US" sz="1500" dirty="0"/>
              <a:t>prevents carb craving</a:t>
            </a:r>
          </a:p>
          <a:p>
            <a:r>
              <a:rPr lang="en-US" sz="1500" dirty="0"/>
              <a:t>supports healthy libido</a:t>
            </a:r>
          </a:p>
          <a:p>
            <a:r>
              <a:rPr lang="en-US" sz="1500" dirty="0"/>
              <a:t>keeps bowels regular</a:t>
            </a:r>
          </a:p>
          <a:p>
            <a:r>
              <a:rPr lang="en-US" sz="1500" dirty="0"/>
              <a:t>60% of brain is fat</a:t>
            </a:r>
          </a:p>
          <a:p>
            <a:pPr marL="457200" lvl="1" indent="0">
              <a:buNone/>
            </a:pPr>
            <a:endParaRPr lang="en-US" dirty="0"/>
          </a:p>
          <a:p>
            <a:pPr marL="457200" lvl="1" indent="0">
              <a:buNone/>
            </a:pPr>
            <a:endParaRPr lang="en-US" dirty="0"/>
          </a:p>
          <a:p>
            <a:pPr marL="457200" lvl="1" indent="0">
              <a:buNone/>
            </a:pPr>
            <a:endParaRPr lang="en-US" dirty="0"/>
          </a:p>
        </p:txBody>
      </p:sp>
      <p:sp>
        <p:nvSpPr>
          <p:cNvPr id="5" name="Content Placeholder 2">
            <a:extLst>
              <a:ext uri="{FF2B5EF4-FFF2-40B4-BE49-F238E27FC236}">
                <a16:creationId xmlns:a16="http://schemas.microsoft.com/office/drawing/2014/main" id="{FB86287D-0F51-834C-8760-1B7331B85E4A}"/>
              </a:ext>
            </a:extLst>
          </p:cNvPr>
          <p:cNvSpPr txBox="1">
            <a:spLocks/>
          </p:cNvSpPr>
          <p:nvPr/>
        </p:nvSpPr>
        <p:spPr>
          <a:xfrm>
            <a:off x="7404100" y="1408937"/>
            <a:ext cx="4940300" cy="3632963"/>
          </a:xfrm>
          <a:prstGeom prst="rect">
            <a:avLst/>
          </a:prstGeom>
        </p:spPr>
        <p:txBody>
          <a:bodyPr vert="horz" lIns="91440" tIns="45720" rIns="91440" bIns="45720" numCol="2" rtlCol="0" anchor="ctr">
            <a:normAutofit fontScale="700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None/>
            </a:pPr>
            <a:r>
              <a:rPr lang="en-US" u="sng" dirty="0"/>
              <a:t>WHERE DO WE FIND IT?</a:t>
            </a:r>
          </a:p>
          <a:p>
            <a:pPr>
              <a:lnSpc>
                <a:spcPct val="100000"/>
              </a:lnSpc>
            </a:pPr>
            <a:r>
              <a:rPr lang="en-US" dirty="0"/>
              <a:t>olive oil</a:t>
            </a:r>
          </a:p>
          <a:p>
            <a:pPr>
              <a:lnSpc>
                <a:spcPct val="100000"/>
              </a:lnSpc>
            </a:pPr>
            <a:r>
              <a:rPr lang="en-US" dirty="0"/>
              <a:t>coconut oil</a:t>
            </a:r>
          </a:p>
          <a:p>
            <a:pPr>
              <a:lnSpc>
                <a:spcPct val="100000"/>
              </a:lnSpc>
            </a:pPr>
            <a:r>
              <a:rPr lang="en-US" dirty="0"/>
              <a:t>avocado</a:t>
            </a:r>
          </a:p>
          <a:p>
            <a:pPr>
              <a:lnSpc>
                <a:spcPct val="100000"/>
              </a:lnSpc>
            </a:pPr>
            <a:r>
              <a:rPr lang="en-US" dirty="0"/>
              <a:t>coconut</a:t>
            </a:r>
          </a:p>
          <a:p>
            <a:pPr>
              <a:lnSpc>
                <a:spcPct val="100000"/>
              </a:lnSpc>
            </a:pPr>
            <a:r>
              <a:rPr lang="en-US" dirty="0"/>
              <a:t>butter</a:t>
            </a:r>
          </a:p>
          <a:p>
            <a:pPr>
              <a:lnSpc>
                <a:spcPct val="100000"/>
              </a:lnSpc>
            </a:pPr>
            <a:r>
              <a:rPr lang="en-US" dirty="0"/>
              <a:t>olives</a:t>
            </a:r>
          </a:p>
          <a:p>
            <a:pPr>
              <a:lnSpc>
                <a:spcPct val="100000"/>
              </a:lnSpc>
            </a:pPr>
            <a:r>
              <a:rPr lang="en-US" dirty="0"/>
              <a:t>eggs</a:t>
            </a:r>
          </a:p>
          <a:p>
            <a:pPr>
              <a:lnSpc>
                <a:spcPct val="100000"/>
              </a:lnSpc>
            </a:pPr>
            <a:r>
              <a:rPr lang="en-US" dirty="0"/>
              <a:t>nuts/seeds</a:t>
            </a:r>
          </a:p>
          <a:p>
            <a:endParaRPr lang="en-US" dirty="0"/>
          </a:p>
          <a:p>
            <a:pPr marL="0" indent="0">
              <a:buNone/>
            </a:pPr>
            <a:endParaRPr lang="en-US" u="sng" dirty="0"/>
          </a:p>
          <a:p>
            <a:pPr marL="0" indent="0">
              <a:buNone/>
            </a:pPr>
            <a:endParaRPr lang="en-US" u="sng" dirty="0"/>
          </a:p>
          <a:p>
            <a:pPr marL="0" indent="0">
              <a:buNone/>
            </a:pPr>
            <a:r>
              <a:rPr lang="en-US" u="sng" dirty="0"/>
              <a:t>USE RAW</a:t>
            </a:r>
          </a:p>
          <a:p>
            <a:r>
              <a:rPr lang="en-US" dirty="0"/>
              <a:t>walnut oil</a:t>
            </a:r>
          </a:p>
          <a:p>
            <a:r>
              <a:rPr lang="en-US" dirty="0"/>
              <a:t>almond oil</a:t>
            </a:r>
          </a:p>
          <a:p>
            <a:r>
              <a:rPr lang="en-US" dirty="0"/>
              <a:t>macadamia oil</a:t>
            </a:r>
          </a:p>
          <a:p>
            <a:r>
              <a:rPr lang="en-US" dirty="0"/>
              <a:t>sesame seed oil</a:t>
            </a:r>
          </a:p>
          <a:p>
            <a:r>
              <a:rPr lang="en-US" dirty="0"/>
              <a:t>tahini (sesame seed paste)</a:t>
            </a:r>
          </a:p>
          <a:p>
            <a:r>
              <a:rPr lang="en-US" dirty="0"/>
              <a:t>flax oil</a:t>
            </a:r>
          </a:p>
          <a:p>
            <a:r>
              <a:rPr lang="en-US" dirty="0"/>
              <a:t>hemp oil</a:t>
            </a:r>
          </a:p>
          <a:p>
            <a:pPr>
              <a:lnSpc>
                <a:spcPct val="100000"/>
              </a:lnSpc>
            </a:pPr>
            <a:endParaRPr lang="en-US" sz="1500" dirty="0"/>
          </a:p>
          <a:p>
            <a:pPr marL="0" indent="0">
              <a:buNone/>
            </a:pPr>
            <a:endParaRPr lang="en-US" sz="1400" dirty="0"/>
          </a:p>
          <a:p>
            <a:pPr marL="0" indent="0">
              <a:buNone/>
            </a:pPr>
            <a:endParaRPr lang="en-US" sz="1400" dirty="0"/>
          </a:p>
        </p:txBody>
      </p:sp>
    </p:spTree>
    <p:extLst>
      <p:ext uri="{BB962C8B-B14F-4D97-AF65-F5344CB8AC3E}">
        <p14:creationId xmlns:p14="http://schemas.microsoft.com/office/powerpoint/2010/main" val="2256849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D8E41-E50A-2B4B-A650-D365A9E00FC8}"/>
              </a:ext>
            </a:extLst>
          </p:cNvPr>
          <p:cNvSpPr>
            <a:spLocks noGrp="1"/>
          </p:cNvSpPr>
          <p:nvPr>
            <p:ph type="title"/>
          </p:nvPr>
        </p:nvSpPr>
        <p:spPr/>
        <p:txBody>
          <a:bodyPr/>
          <a:lstStyle/>
          <a:p>
            <a:r>
              <a:rPr lang="en-US" dirty="0"/>
              <a:t>Reactive Hypoglycemia</a:t>
            </a:r>
          </a:p>
        </p:txBody>
      </p:sp>
      <p:sp>
        <p:nvSpPr>
          <p:cNvPr id="8" name="Content Placeholder 7">
            <a:extLst>
              <a:ext uri="{FF2B5EF4-FFF2-40B4-BE49-F238E27FC236}">
                <a16:creationId xmlns:a16="http://schemas.microsoft.com/office/drawing/2014/main" id="{A75258DE-D4DE-6741-8D46-9B07ED881996}"/>
              </a:ext>
            </a:extLst>
          </p:cNvPr>
          <p:cNvSpPr>
            <a:spLocks noGrp="1"/>
          </p:cNvSpPr>
          <p:nvPr>
            <p:ph idx="1"/>
          </p:nvPr>
        </p:nvSpPr>
        <p:spPr/>
        <p:txBody>
          <a:bodyPr/>
          <a:lstStyle/>
          <a:p>
            <a:pPr marL="285750" indent="-285750">
              <a:buFont typeface="Arial" panose="020B0604020202020204" pitchFamily="34" charset="0"/>
              <a:buChar char="•"/>
            </a:pPr>
            <a:r>
              <a:rPr lang="en-US" dirty="0"/>
              <a:t>Reactive Hypoglycemia is our body’s exaggerated response to glucose. </a:t>
            </a:r>
          </a:p>
          <a:p>
            <a:pPr marL="285750" indent="-285750">
              <a:buFont typeface="Arial" panose="020B0604020202020204" pitchFamily="34" charset="0"/>
              <a:buChar char="•"/>
            </a:pPr>
            <a:r>
              <a:rPr lang="en-US" dirty="0"/>
              <a:t>It occurs when we have worn our pancreas out with a diet in excessive simple carbohydrates. </a:t>
            </a:r>
          </a:p>
          <a:p>
            <a:pPr marL="285750" indent="-285750">
              <a:buFont typeface="Arial" panose="020B0604020202020204" pitchFamily="34" charset="0"/>
              <a:buChar char="•"/>
            </a:pPr>
            <a:r>
              <a:rPr lang="en-US" dirty="0"/>
              <a:t>A very high number of people with substance abuse problems have reactive hypoglycemia. </a:t>
            </a:r>
          </a:p>
          <a:p>
            <a:pPr marL="285750" indent="-285750">
              <a:buFont typeface="Arial" panose="020B0604020202020204" pitchFamily="34" charset="0"/>
              <a:buChar char="•"/>
            </a:pPr>
            <a:r>
              <a:rPr lang="en-US" dirty="0"/>
              <a:t>This information should be part of a person’s relapse prevention plan. </a:t>
            </a:r>
          </a:p>
          <a:p>
            <a:endParaRPr lang="en-US" dirty="0"/>
          </a:p>
        </p:txBody>
      </p:sp>
    </p:spTree>
    <p:extLst>
      <p:ext uri="{BB962C8B-B14F-4D97-AF65-F5344CB8AC3E}">
        <p14:creationId xmlns:p14="http://schemas.microsoft.com/office/powerpoint/2010/main" val="4081283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AE41F-85DE-E049-927D-C09695328334}"/>
              </a:ext>
            </a:extLst>
          </p:cNvPr>
          <p:cNvSpPr>
            <a:spLocks noGrp="1"/>
          </p:cNvSpPr>
          <p:nvPr>
            <p:ph type="title"/>
          </p:nvPr>
        </p:nvSpPr>
        <p:spPr/>
        <p:txBody>
          <a:bodyPr/>
          <a:lstStyle/>
          <a:p>
            <a:r>
              <a:rPr lang="en-US" dirty="0"/>
              <a:t>Reactive Hypoglycemia</a:t>
            </a:r>
          </a:p>
        </p:txBody>
      </p:sp>
      <p:pic>
        <p:nvPicPr>
          <p:cNvPr id="8" name="Content Placeholder 7">
            <a:extLst>
              <a:ext uri="{FF2B5EF4-FFF2-40B4-BE49-F238E27FC236}">
                <a16:creationId xmlns:a16="http://schemas.microsoft.com/office/drawing/2014/main" id="{DC6B2C6A-A29C-6749-8566-13A13D43E820}"/>
              </a:ext>
            </a:extLst>
          </p:cNvPr>
          <p:cNvPicPr>
            <a:picLocks noGrp="1" noChangeAspect="1"/>
          </p:cNvPicPr>
          <p:nvPr>
            <p:ph idx="1"/>
          </p:nvPr>
        </p:nvPicPr>
        <p:blipFill>
          <a:blip r:embed="rId2"/>
          <a:stretch>
            <a:fillRect/>
          </a:stretch>
        </p:blipFill>
        <p:spPr>
          <a:xfrm rot="5400000">
            <a:off x="5170315" y="-1004715"/>
            <a:ext cx="6832060" cy="8841490"/>
          </a:xfrm>
        </p:spPr>
      </p:pic>
      <p:sp>
        <p:nvSpPr>
          <p:cNvPr id="9" name="TextBox 8">
            <a:extLst>
              <a:ext uri="{FF2B5EF4-FFF2-40B4-BE49-F238E27FC236}">
                <a16:creationId xmlns:a16="http://schemas.microsoft.com/office/drawing/2014/main" id="{05F172DA-5250-CB42-A4A6-F9AD56DB51D1}"/>
              </a:ext>
            </a:extLst>
          </p:cNvPr>
          <p:cNvSpPr txBox="1"/>
          <p:nvPr/>
        </p:nvSpPr>
        <p:spPr>
          <a:xfrm>
            <a:off x="8610600" y="2781300"/>
            <a:ext cx="2730500" cy="738664"/>
          </a:xfrm>
          <a:prstGeom prst="rect">
            <a:avLst/>
          </a:prstGeom>
          <a:noFill/>
        </p:spPr>
        <p:txBody>
          <a:bodyPr wrap="square" rtlCol="0">
            <a:spAutoFit/>
          </a:bodyPr>
          <a:lstStyle/>
          <a:p>
            <a:r>
              <a:rPr lang="en-US" sz="1400" dirty="0"/>
              <a:t>Unstable blood sugar during the day extends into unstable blood sugar during the night.</a:t>
            </a:r>
          </a:p>
        </p:txBody>
      </p:sp>
    </p:spTree>
    <p:extLst>
      <p:ext uri="{BB962C8B-B14F-4D97-AF65-F5344CB8AC3E}">
        <p14:creationId xmlns:p14="http://schemas.microsoft.com/office/powerpoint/2010/main" val="385135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E0AB6-6890-1B4D-A9C1-670C093867AD}"/>
              </a:ext>
            </a:extLst>
          </p:cNvPr>
          <p:cNvSpPr>
            <a:spLocks noGrp="1"/>
          </p:cNvSpPr>
          <p:nvPr>
            <p:ph type="title"/>
          </p:nvPr>
        </p:nvSpPr>
        <p:spPr/>
        <p:txBody>
          <a:bodyPr/>
          <a:lstStyle/>
          <a:p>
            <a:r>
              <a:rPr lang="en-US" dirty="0"/>
              <a:t>Stable Blood Sugar</a:t>
            </a:r>
          </a:p>
        </p:txBody>
      </p:sp>
      <p:pic>
        <p:nvPicPr>
          <p:cNvPr id="9" name="Content Placeholder 8">
            <a:extLst>
              <a:ext uri="{FF2B5EF4-FFF2-40B4-BE49-F238E27FC236}">
                <a16:creationId xmlns:a16="http://schemas.microsoft.com/office/drawing/2014/main" id="{D85B6C5C-156F-074C-BF78-4C0C7522DE04}"/>
              </a:ext>
            </a:extLst>
          </p:cNvPr>
          <p:cNvPicPr>
            <a:picLocks noGrp="1" noChangeAspect="1"/>
          </p:cNvPicPr>
          <p:nvPr>
            <p:ph idx="1"/>
          </p:nvPr>
        </p:nvPicPr>
        <p:blipFill>
          <a:blip r:embed="rId2"/>
          <a:stretch>
            <a:fillRect/>
          </a:stretch>
        </p:blipFill>
        <p:spPr>
          <a:xfrm rot="5400000">
            <a:off x="5075372" y="-1252670"/>
            <a:ext cx="7239423" cy="9236769"/>
          </a:xfrm>
        </p:spPr>
      </p:pic>
    </p:spTree>
    <p:extLst>
      <p:ext uri="{BB962C8B-B14F-4D97-AF65-F5344CB8AC3E}">
        <p14:creationId xmlns:p14="http://schemas.microsoft.com/office/powerpoint/2010/main" val="3577361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9D582-378B-CD49-AB34-AEAE9D052BA2}"/>
              </a:ext>
            </a:extLst>
          </p:cNvPr>
          <p:cNvSpPr>
            <a:spLocks noGrp="1"/>
          </p:cNvSpPr>
          <p:nvPr>
            <p:ph type="title"/>
          </p:nvPr>
        </p:nvSpPr>
        <p:spPr/>
        <p:txBody>
          <a:bodyPr/>
          <a:lstStyle/>
          <a:p>
            <a:r>
              <a:rPr lang="en-US" dirty="0"/>
              <a:t>Emotional Intensity Scale</a:t>
            </a:r>
          </a:p>
        </p:txBody>
      </p:sp>
      <p:pic>
        <p:nvPicPr>
          <p:cNvPr id="7" name="Content Placeholder 6">
            <a:extLst>
              <a:ext uri="{FF2B5EF4-FFF2-40B4-BE49-F238E27FC236}">
                <a16:creationId xmlns:a16="http://schemas.microsoft.com/office/drawing/2014/main" id="{B187A7A7-F36E-A84E-BE0E-C8F93D2CAE11}"/>
              </a:ext>
            </a:extLst>
          </p:cNvPr>
          <p:cNvPicPr>
            <a:picLocks noGrp="1" noChangeAspect="1"/>
          </p:cNvPicPr>
          <p:nvPr>
            <p:ph idx="1"/>
          </p:nvPr>
        </p:nvPicPr>
        <p:blipFill>
          <a:blip r:embed="rId2"/>
          <a:stretch>
            <a:fillRect/>
          </a:stretch>
        </p:blipFill>
        <p:spPr>
          <a:xfrm rot="5400000">
            <a:off x="5036316" y="-667516"/>
            <a:ext cx="6526311" cy="8039145"/>
          </a:xfrm>
        </p:spPr>
      </p:pic>
    </p:spTree>
    <p:extLst>
      <p:ext uri="{BB962C8B-B14F-4D97-AF65-F5344CB8AC3E}">
        <p14:creationId xmlns:p14="http://schemas.microsoft.com/office/powerpoint/2010/main" val="1698917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0F5DE-FF79-5D4D-A04B-21788E261210}"/>
              </a:ext>
            </a:extLst>
          </p:cNvPr>
          <p:cNvSpPr>
            <a:spLocks noGrp="1"/>
          </p:cNvSpPr>
          <p:nvPr>
            <p:ph type="title"/>
          </p:nvPr>
        </p:nvSpPr>
        <p:spPr/>
        <p:txBody>
          <a:bodyPr/>
          <a:lstStyle/>
          <a:p>
            <a:r>
              <a:rPr lang="en-US" dirty="0"/>
              <a:t>Discussion with client</a:t>
            </a:r>
          </a:p>
        </p:txBody>
      </p:sp>
      <p:sp>
        <p:nvSpPr>
          <p:cNvPr id="3" name="Content Placeholder 2">
            <a:extLst>
              <a:ext uri="{FF2B5EF4-FFF2-40B4-BE49-F238E27FC236}">
                <a16:creationId xmlns:a16="http://schemas.microsoft.com/office/drawing/2014/main" id="{653B40C5-AABE-D048-B0CF-A6DCA5A0B49E}"/>
              </a:ext>
            </a:extLst>
          </p:cNvPr>
          <p:cNvSpPr>
            <a:spLocks noGrp="1"/>
          </p:cNvSpPr>
          <p:nvPr>
            <p:ph idx="1"/>
          </p:nvPr>
        </p:nvSpPr>
        <p:spPr/>
        <p:txBody>
          <a:bodyPr/>
          <a:lstStyle/>
          <a:p>
            <a:r>
              <a:rPr lang="en-US" dirty="0"/>
              <a:t>Do you recognize yourself or someone you know when describing reactive blood sugar?</a:t>
            </a:r>
          </a:p>
          <a:p>
            <a:r>
              <a:rPr lang="en-US" dirty="0"/>
              <a:t>What is it like to be or live with someone whose blood sugar is all over the place?</a:t>
            </a:r>
          </a:p>
          <a:p>
            <a:r>
              <a:rPr lang="en-US" dirty="0"/>
              <a:t>What do you eat during the day? How is your mood? How is your energy? How do you sleep at night?</a:t>
            </a:r>
          </a:p>
          <a:p>
            <a:r>
              <a:rPr lang="en-US" dirty="0"/>
              <a:t>What can you eat for breakfast based on your financial situation and time frame?</a:t>
            </a:r>
          </a:p>
          <a:p>
            <a:r>
              <a:rPr lang="en-US" dirty="0"/>
              <a:t>What can you eat for lunch?</a:t>
            </a:r>
          </a:p>
          <a:p>
            <a:r>
              <a:rPr lang="en-US" dirty="0"/>
              <a:t>What can you eat for dinner?</a:t>
            </a:r>
          </a:p>
          <a:p>
            <a:r>
              <a:rPr lang="en-US" dirty="0"/>
              <a:t>What kind of snacks can you eat? </a:t>
            </a:r>
          </a:p>
        </p:txBody>
      </p:sp>
    </p:spTree>
    <p:extLst>
      <p:ext uri="{BB962C8B-B14F-4D97-AF65-F5344CB8AC3E}">
        <p14:creationId xmlns:p14="http://schemas.microsoft.com/office/powerpoint/2010/main" val="2119345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CB7C6-F0B4-3C4A-B42D-D6CF8CE1D0A4}"/>
              </a:ext>
            </a:extLst>
          </p:cNvPr>
          <p:cNvSpPr>
            <a:spLocks noGrp="1"/>
          </p:cNvSpPr>
          <p:nvPr>
            <p:ph type="title"/>
          </p:nvPr>
        </p:nvSpPr>
        <p:spPr/>
        <p:txBody>
          <a:bodyPr/>
          <a:lstStyle/>
          <a:p>
            <a:r>
              <a:rPr lang="en-US" dirty="0"/>
              <a:t>Vitamins </a:t>
            </a:r>
            <a:br>
              <a:rPr lang="en-US" dirty="0"/>
            </a:br>
            <a:r>
              <a:rPr lang="en-US" dirty="0"/>
              <a:t>&amp; Minerals</a:t>
            </a:r>
          </a:p>
        </p:txBody>
      </p:sp>
      <p:sp>
        <p:nvSpPr>
          <p:cNvPr id="3" name="Content Placeholder 2">
            <a:extLst>
              <a:ext uri="{FF2B5EF4-FFF2-40B4-BE49-F238E27FC236}">
                <a16:creationId xmlns:a16="http://schemas.microsoft.com/office/drawing/2014/main" id="{882F76F8-D80E-3944-A976-35E753DB2E7D}"/>
              </a:ext>
            </a:extLst>
          </p:cNvPr>
          <p:cNvSpPr>
            <a:spLocks noGrp="1"/>
          </p:cNvSpPr>
          <p:nvPr>
            <p:ph idx="1"/>
          </p:nvPr>
        </p:nvSpPr>
        <p:spPr/>
        <p:txBody>
          <a:bodyPr/>
          <a:lstStyle/>
          <a:p>
            <a:r>
              <a:rPr lang="en-US" dirty="0"/>
              <a:t>Most people have heard of vitamins and minerals and know what some of them do to promote health. </a:t>
            </a:r>
          </a:p>
          <a:p>
            <a:r>
              <a:rPr lang="en-US" dirty="0"/>
              <a:t>Basic information about vitamins and minerals and their benefits.</a:t>
            </a:r>
          </a:p>
          <a:p>
            <a:pPr lvl="1"/>
            <a:r>
              <a:rPr lang="en-US" dirty="0"/>
              <a:t>B-complex promotes energy and helps us get the most nutrition out of our food</a:t>
            </a:r>
          </a:p>
          <a:p>
            <a:pPr lvl="1"/>
            <a:r>
              <a:rPr lang="en-US" dirty="0"/>
              <a:t>Vitamin C helps every other vitamin, mineral and amino acid work </a:t>
            </a:r>
          </a:p>
          <a:p>
            <a:pPr lvl="1"/>
            <a:r>
              <a:rPr lang="en-US" dirty="0"/>
              <a:t>Vitamin D3 helps relieve depression (winter blues)</a:t>
            </a:r>
          </a:p>
          <a:p>
            <a:pPr lvl="1"/>
            <a:r>
              <a:rPr lang="en-US" dirty="0"/>
              <a:t>Zinc promotes appetite and decreases anxiety</a:t>
            </a:r>
          </a:p>
          <a:p>
            <a:pPr lvl="1"/>
            <a:r>
              <a:rPr lang="en-US" dirty="0"/>
              <a:t>Magnesium helps muscles relax to fall asleep</a:t>
            </a:r>
          </a:p>
          <a:p>
            <a:pPr lvl="1"/>
            <a:r>
              <a:rPr lang="en-US" dirty="0"/>
              <a:t>Iron promotes energy</a:t>
            </a:r>
          </a:p>
        </p:txBody>
      </p:sp>
    </p:spTree>
    <p:extLst>
      <p:ext uri="{BB962C8B-B14F-4D97-AF65-F5344CB8AC3E}">
        <p14:creationId xmlns:p14="http://schemas.microsoft.com/office/powerpoint/2010/main" val="973378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A1EB7-C67C-6F48-A461-6A38052AFAD8}"/>
              </a:ext>
            </a:extLst>
          </p:cNvPr>
          <p:cNvSpPr>
            <a:spLocks noGrp="1"/>
          </p:cNvSpPr>
          <p:nvPr>
            <p:ph type="title"/>
          </p:nvPr>
        </p:nvSpPr>
        <p:spPr/>
        <p:txBody>
          <a:bodyPr/>
          <a:lstStyle/>
          <a:p>
            <a:r>
              <a:rPr lang="en-US" dirty="0"/>
              <a:t>Amino Acids</a:t>
            </a:r>
          </a:p>
        </p:txBody>
      </p:sp>
      <p:sp>
        <p:nvSpPr>
          <p:cNvPr id="3" name="Content Placeholder 2">
            <a:extLst>
              <a:ext uri="{FF2B5EF4-FFF2-40B4-BE49-F238E27FC236}">
                <a16:creationId xmlns:a16="http://schemas.microsoft.com/office/drawing/2014/main" id="{F5158877-75C6-F647-858D-1BA66ECC926C}"/>
              </a:ext>
            </a:extLst>
          </p:cNvPr>
          <p:cNvSpPr>
            <a:spLocks noGrp="1"/>
          </p:cNvSpPr>
          <p:nvPr>
            <p:ph idx="1"/>
          </p:nvPr>
        </p:nvSpPr>
        <p:spPr/>
        <p:txBody>
          <a:bodyPr>
            <a:normAutofit/>
          </a:bodyPr>
          <a:lstStyle/>
          <a:p>
            <a:r>
              <a:rPr lang="en-US" dirty="0"/>
              <a:t>Most people have not heard of amino acids, other than in the context of body-building.</a:t>
            </a:r>
          </a:p>
          <a:p>
            <a:r>
              <a:rPr lang="en-US" dirty="0"/>
              <a:t>Amino acids, found in foods with protein and restore our neurotransmitters.</a:t>
            </a:r>
          </a:p>
          <a:p>
            <a:r>
              <a:rPr lang="en-US" dirty="0"/>
              <a:t>Neurotransmitters are the chemical reactions that occur in our brain that help us regulate our emotions, manage stress, support sleep, etc.</a:t>
            </a:r>
          </a:p>
          <a:p>
            <a:r>
              <a:rPr lang="en-US" dirty="0"/>
              <a:t>Some causes of neurotransmitter depletion</a:t>
            </a:r>
          </a:p>
          <a:p>
            <a:pPr marL="0" indent="0">
              <a:lnSpc>
                <a:spcPts val="1160"/>
              </a:lnSpc>
              <a:buNone/>
            </a:pPr>
            <a:r>
              <a:rPr lang="en-US" dirty="0"/>
              <a:t>	stress			poor nutrition</a:t>
            </a:r>
          </a:p>
          <a:p>
            <a:pPr marL="0" indent="0">
              <a:lnSpc>
                <a:spcPts val="1160"/>
              </a:lnSpc>
              <a:buNone/>
            </a:pPr>
            <a:r>
              <a:rPr lang="en-US" dirty="0"/>
              <a:t>	trauma			long term SSRI use</a:t>
            </a:r>
          </a:p>
          <a:p>
            <a:pPr marL="0" indent="0">
              <a:lnSpc>
                <a:spcPts val="1160"/>
              </a:lnSpc>
              <a:buNone/>
            </a:pPr>
            <a:r>
              <a:rPr lang="en-US" dirty="0"/>
              <a:t>	substance use		head injury</a:t>
            </a:r>
          </a:p>
          <a:p>
            <a:pPr marL="0" indent="0">
              <a:lnSpc>
                <a:spcPts val="1160"/>
              </a:lnSpc>
              <a:buNone/>
            </a:pPr>
            <a:r>
              <a:rPr lang="en-US" dirty="0"/>
              <a:t>	chronic pain		hormone imbalances</a:t>
            </a:r>
          </a:p>
          <a:p>
            <a:pPr marL="0" indent="0">
              <a:lnSpc>
                <a:spcPts val="1160"/>
              </a:lnSpc>
              <a:buNone/>
            </a:pPr>
            <a:r>
              <a:rPr lang="en-US" dirty="0"/>
              <a:t>	</a:t>
            </a:r>
            <a:r>
              <a:rPr lang="en-US" dirty="0" err="1"/>
              <a:t>pyroluria</a:t>
            </a:r>
            <a:r>
              <a:rPr lang="en-US" dirty="0"/>
              <a:t>		aging</a:t>
            </a:r>
          </a:p>
          <a:p>
            <a:pPr marL="0" indent="0">
              <a:lnSpc>
                <a:spcPts val="1160"/>
              </a:lnSpc>
              <a:buNone/>
            </a:pPr>
            <a:r>
              <a:rPr lang="en-US" dirty="0"/>
              <a:t>	lack of sun light		low protein diet</a:t>
            </a:r>
          </a:p>
        </p:txBody>
      </p:sp>
    </p:spTree>
    <p:extLst>
      <p:ext uri="{BB962C8B-B14F-4D97-AF65-F5344CB8AC3E}">
        <p14:creationId xmlns:p14="http://schemas.microsoft.com/office/powerpoint/2010/main" val="4160734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A198F-A7D6-C34D-AC1C-F39A32264EA7}"/>
              </a:ext>
            </a:extLst>
          </p:cNvPr>
          <p:cNvSpPr>
            <a:spLocks noGrp="1"/>
          </p:cNvSpPr>
          <p:nvPr>
            <p:ph type="title"/>
          </p:nvPr>
        </p:nvSpPr>
        <p:spPr/>
        <p:txBody>
          <a:bodyPr/>
          <a:lstStyle/>
          <a:p>
            <a:r>
              <a:rPr lang="en-US" dirty="0"/>
              <a:t>My Story</a:t>
            </a:r>
          </a:p>
        </p:txBody>
      </p:sp>
      <p:sp>
        <p:nvSpPr>
          <p:cNvPr id="3" name="Content Placeholder 2">
            <a:extLst>
              <a:ext uri="{FF2B5EF4-FFF2-40B4-BE49-F238E27FC236}">
                <a16:creationId xmlns:a16="http://schemas.microsoft.com/office/drawing/2014/main" id="{D927312F-2215-5D47-8605-ED764C76421D}"/>
              </a:ext>
            </a:extLst>
          </p:cNvPr>
          <p:cNvSpPr>
            <a:spLocks noGrp="1"/>
          </p:cNvSpPr>
          <p:nvPr>
            <p:ph idx="1"/>
          </p:nvPr>
        </p:nvSpPr>
        <p:spPr/>
        <p:txBody>
          <a:bodyPr numCol="1">
            <a:normAutofit/>
          </a:bodyPr>
          <a:lstStyle/>
          <a:p>
            <a:r>
              <a:rPr lang="en-US" dirty="0"/>
              <a:t>History of dysthymia with no history of anxiety.</a:t>
            </a:r>
          </a:p>
          <a:p>
            <a:r>
              <a:rPr lang="en-US" dirty="0"/>
              <a:t>Two bouts of major depression when I was 22 years old and again after the birth of twins at about 32.</a:t>
            </a:r>
          </a:p>
          <a:p>
            <a:r>
              <a:rPr lang="en-US" dirty="0"/>
              <a:t>Coping skills for prevention &amp; intermittent stress:</a:t>
            </a:r>
          </a:p>
          <a:p>
            <a:endParaRPr lang="en-US" dirty="0"/>
          </a:p>
          <a:p>
            <a:endParaRPr lang="en-US" dirty="0"/>
          </a:p>
          <a:p>
            <a:endParaRPr lang="en-US" dirty="0"/>
          </a:p>
          <a:p>
            <a:endParaRPr lang="en-US" dirty="0"/>
          </a:p>
          <a:p>
            <a:endParaRPr lang="en-US" dirty="0"/>
          </a:p>
          <a:p>
            <a:endParaRPr lang="en-US" dirty="0"/>
          </a:p>
          <a:p>
            <a:pPr lvl="1"/>
            <a:endParaRPr lang="en-US" sz="1200" dirty="0"/>
          </a:p>
          <a:p>
            <a:endParaRPr lang="en-US" dirty="0"/>
          </a:p>
        </p:txBody>
      </p:sp>
      <p:sp>
        <p:nvSpPr>
          <p:cNvPr id="4" name="TextBox 3">
            <a:extLst>
              <a:ext uri="{FF2B5EF4-FFF2-40B4-BE49-F238E27FC236}">
                <a16:creationId xmlns:a16="http://schemas.microsoft.com/office/drawing/2014/main" id="{E0C56512-9511-1C4B-A51E-48C0A0D98EAB}"/>
              </a:ext>
            </a:extLst>
          </p:cNvPr>
          <p:cNvSpPr txBox="1"/>
          <p:nvPr/>
        </p:nvSpPr>
        <p:spPr>
          <a:xfrm>
            <a:off x="5040086" y="2569029"/>
            <a:ext cx="6360234" cy="3293209"/>
          </a:xfrm>
          <a:prstGeom prst="rect">
            <a:avLst/>
          </a:prstGeom>
          <a:noFill/>
        </p:spPr>
        <p:txBody>
          <a:bodyPr wrap="square" numCol="2" rtlCol="0">
            <a:spAutoFit/>
          </a:bodyPr>
          <a:lstStyle/>
          <a:p>
            <a:pPr marL="628650" lvl="1" indent="-171450">
              <a:buFont typeface="Arial" panose="020B0604020202020204" pitchFamily="34" charset="0"/>
              <a:buChar char="•"/>
            </a:pPr>
            <a:r>
              <a:rPr lang="en-US" sz="1600" dirty="0"/>
              <a:t>Strong relationship with my husband and children</a:t>
            </a:r>
          </a:p>
          <a:p>
            <a:pPr marL="628650" lvl="1" indent="-171450">
              <a:buFont typeface="Arial" panose="020B0604020202020204" pitchFamily="34" charset="0"/>
              <a:buChar char="•"/>
            </a:pPr>
            <a:r>
              <a:rPr lang="en-US" sz="1600" dirty="0"/>
              <a:t>Talk about my thoughts and emotions</a:t>
            </a:r>
          </a:p>
          <a:p>
            <a:pPr marL="628650" lvl="1" indent="-171450">
              <a:buFont typeface="Arial" panose="020B0604020202020204" pitchFamily="34" charset="0"/>
              <a:buChar char="•"/>
            </a:pPr>
            <a:r>
              <a:rPr lang="en-US" sz="1600" dirty="0"/>
              <a:t>Great support system</a:t>
            </a:r>
          </a:p>
          <a:p>
            <a:pPr marL="628650" lvl="1" indent="-171450">
              <a:buFont typeface="Arial" panose="020B0604020202020204" pitchFamily="34" charset="0"/>
              <a:buChar char="•"/>
            </a:pPr>
            <a:r>
              <a:rPr lang="en-US" sz="1600" dirty="0"/>
              <a:t>Yoga</a:t>
            </a:r>
          </a:p>
          <a:p>
            <a:pPr marL="628650" lvl="1" indent="-171450">
              <a:buFont typeface="Arial" panose="020B0604020202020204" pitchFamily="34" charset="0"/>
              <a:buChar char="•"/>
            </a:pPr>
            <a:r>
              <a:rPr lang="en-US" sz="1600" dirty="0"/>
              <a:t>Journal </a:t>
            </a:r>
          </a:p>
          <a:p>
            <a:pPr marL="628650" lvl="1" indent="-171450">
              <a:buFont typeface="Arial" panose="020B0604020202020204" pitchFamily="34" charset="0"/>
              <a:buChar char="•"/>
            </a:pPr>
            <a:r>
              <a:rPr lang="en-US" sz="1600" dirty="0"/>
              <a:t>Mindfulness ritual in the morning/spirituality</a:t>
            </a:r>
          </a:p>
          <a:p>
            <a:pPr marL="628650" lvl="1" indent="-171450">
              <a:buFont typeface="Arial" panose="020B0604020202020204" pitchFamily="34" charset="0"/>
              <a:buChar char="•"/>
            </a:pPr>
            <a:r>
              <a:rPr lang="en-US" sz="1600" dirty="0"/>
              <a:t>Creative outlets </a:t>
            </a:r>
          </a:p>
          <a:p>
            <a:pPr marL="628650" lvl="1" indent="-171450">
              <a:buFont typeface="Arial" panose="020B0604020202020204" pitchFamily="34" charset="0"/>
              <a:buChar char="•"/>
            </a:pPr>
            <a:r>
              <a:rPr lang="en-US" sz="1600" dirty="0"/>
              <a:t>Spend time with friends</a:t>
            </a:r>
          </a:p>
          <a:p>
            <a:pPr marL="628650" lvl="1" indent="-171450">
              <a:buFont typeface="Arial" panose="020B0604020202020204" pitchFamily="34" charset="0"/>
              <a:buChar char="•"/>
            </a:pPr>
            <a:r>
              <a:rPr lang="en-US" sz="1600" dirty="0"/>
              <a:t>Ate “healthy”</a:t>
            </a:r>
          </a:p>
          <a:p>
            <a:pPr marL="628650" lvl="1" indent="-171450">
              <a:buFont typeface="Arial" panose="020B0604020202020204" pitchFamily="34" charset="0"/>
              <a:buChar char="•"/>
            </a:pPr>
            <a:endParaRPr lang="en-US" sz="1600" dirty="0"/>
          </a:p>
          <a:p>
            <a:pPr marL="628650" lvl="1" indent="-171450">
              <a:buFont typeface="Arial" panose="020B0604020202020204" pitchFamily="34" charset="0"/>
              <a:buChar char="•"/>
            </a:pPr>
            <a:r>
              <a:rPr lang="en-US" sz="1600" dirty="0"/>
              <a:t>Spend time outside with my dog every day</a:t>
            </a:r>
          </a:p>
          <a:p>
            <a:pPr marL="628650" lvl="1" indent="-171450">
              <a:buFont typeface="Arial" panose="020B0604020202020204" pitchFamily="34" charset="0"/>
              <a:buChar char="•"/>
            </a:pPr>
            <a:r>
              <a:rPr lang="en-US" sz="1600" dirty="0"/>
              <a:t>Volunteered </a:t>
            </a:r>
          </a:p>
          <a:p>
            <a:pPr marL="628650" lvl="1" indent="-171450">
              <a:buFont typeface="Arial" panose="020B0604020202020204" pitchFamily="34" charset="0"/>
              <a:buChar char="•"/>
            </a:pPr>
            <a:r>
              <a:rPr lang="en-US" sz="1600" dirty="0"/>
              <a:t>Meditation &amp; walked labyrinths</a:t>
            </a:r>
          </a:p>
          <a:p>
            <a:pPr marL="628650" lvl="1" indent="-171450">
              <a:buFont typeface="Arial" panose="020B0604020202020204" pitchFamily="34" charset="0"/>
              <a:buChar char="•"/>
            </a:pPr>
            <a:r>
              <a:rPr lang="en-US" sz="1600" dirty="0"/>
              <a:t>Organized home, cleaned things out often</a:t>
            </a:r>
          </a:p>
          <a:p>
            <a:pPr marL="628650" lvl="1" indent="-171450">
              <a:buFont typeface="Arial" panose="020B0604020202020204" pitchFamily="34" charset="0"/>
              <a:buChar char="•"/>
            </a:pPr>
            <a:r>
              <a:rPr lang="en-US" sz="1600" dirty="0"/>
              <a:t>Gratitude</a:t>
            </a:r>
          </a:p>
          <a:p>
            <a:pPr marL="628650" lvl="1" indent="-171450">
              <a:buFont typeface="Arial" panose="020B0604020202020204" pitchFamily="34" charset="0"/>
              <a:buChar char="•"/>
            </a:pPr>
            <a:r>
              <a:rPr lang="en-US" sz="1600" dirty="0"/>
              <a:t>Conscious breathing</a:t>
            </a:r>
          </a:p>
          <a:p>
            <a:pPr marL="628650" lvl="1" indent="-171450">
              <a:buFont typeface="Arial" panose="020B0604020202020204" pitchFamily="34" charset="0"/>
              <a:buChar char="•"/>
            </a:pPr>
            <a:r>
              <a:rPr lang="en-US" sz="1600" dirty="0"/>
              <a:t>Get to bed at a reasonable time</a:t>
            </a:r>
          </a:p>
          <a:p>
            <a:pPr marL="628650" lvl="1" indent="-171450">
              <a:buFont typeface="Arial" panose="020B0604020202020204" pitchFamily="34" charset="0"/>
              <a:buChar char="•"/>
            </a:pPr>
            <a:r>
              <a:rPr lang="en-US" sz="1600" dirty="0"/>
              <a:t>Took some vitamins</a:t>
            </a:r>
          </a:p>
          <a:p>
            <a:pPr lvl="1"/>
            <a:endParaRPr lang="en-US" sz="1200" dirty="0"/>
          </a:p>
        </p:txBody>
      </p:sp>
    </p:spTree>
    <p:extLst>
      <p:ext uri="{BB962C8B-B14F-4D97-AF65-F5344CB8AC3E}">
        <p14:creationId xmlns:p14="http://schemas.microsoft.com/office/powerpoint/2010/main" val="949149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B0EB614-D289-ED42-8F8A-C578904AB423}"/>
              </a:ext>
            </a:extLst>
          </p:cNvPr>
          <p:cNvPicPr>
            <a:picLocks noGrp="1" noChangeAspect="1"/>
          </p:cNvPicPr>
          <p:nvPr>
            <p:ph idx="4294967295"/>
          </p:nvPr>
        </p:nvPicPr>
        <p:blipFill>
          <a:blip r:embed="rId2"/>
          <a:stretch>
            <a:fillRect/>
          </a:stretch>
        </p:blipFill>
        <p:spPr>
          <a:xfrm>
            <a:off x="691949" y="202306"/>
            <a:ext cx="5129302" cy="6639752"/>
          </a:xfrm>
        </p:spPr>
      </p:pic>
      <p:pic>
        <p:nvPicPr>
          <p:cNvPr id="6" name="Picture 5">
            <a:extLst>
              <a:ext uri="{FF2B5EF4-FFF2-40B4-BE49-F238E27FC236}">
                <a16:creationId xmlns:a16="http://schemas.microsoft.com/office/drawing/2014/main" id="{394960FB-DF34-5E48-B47A-BC61C3950C54}"/>
              </a:ext>
            </a:extLst>
          </p:cNvPr>
          <p:cNvPicPr>
            <a:picLocks noChangeAspect="1"/>
          </p:cNvPicPr>
          <p:nvPr/>
        </p:nvPicPr>
        <p:blipFill>
          <a:blip r:embed="rId3"/>
          <a:stretch>
            <a:fillRect/>
          </a:stretch>
        </p:blipFill>
        <p:spPr>
          <a:xfrm>
            <a:off x="6279671" y="0"/>
            <a:ext cx="5299364" cy="6858000"/>
          </a:xfrm>
          <a:prstGeom prst="rect">
            <a:avLst/>
          </a:prstGeom>
        </p:spPr>
      </p:pic>
    </p:spTree>
    <p:extLst>
      <p:ext uri="{BB962C8B-B14F-4D97-AF65-F5344CB8AC3E}">
        <p14:creationId xmlns:p14="http://schemas.microsoft.com/office/powerpoint/2010/main" val="2631816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AF703-11FD-5746-9730-DD64ED0618A9}"/>
              </a:ext>
            </a:extLst>
          </p:cNvPr>
          <p:cNvSpPr>
            <a:spLocks noGrp="1"/>
          </p:cNvSpPr>
          <p:nvPr>
            <p:ph type="title"/>
          </p:nvPr>
        </p:nvSpPr>
        <p:spPr/>
        <p:txBody>
          <a:bodyPr/>
          <a:lstStyle/>
          <a:p>
            <a:r>
              <a:rPr lang="en-US" dirty="0"/>
              <a:t>Benefits of Serotonin</a:t>
            </a:r>
          </a:p>
        </p:txBody>
      </p:sp>
      <p:sp>
        <p:nvSpPr>
          <p:cNvPr id="3" name="Content Placeholder 2">
            <a:extLst>
              <a:ext uri="{FF2B5EF4-FFF2-40B4-BE49-F238E27FC236}">
                <a16:creationId xmlns:a16="http://schemas.microsoft.com/office/drawing/2014/main" id="{0C3A9458-C3A7-8E41-A1E7-E372A5E6C884}"/>
              </a:ext>
            </a:extLst>
          </p:cNvPr>
          <p:cNvSpPr>
            <a:spLocks noGrp="1"/>
          </p:cNvSpPr>
          <p:nvPr>
            <p:ph idx="1"/>
          </p:nvPr>
        </p:nvSpPr>
        <p:spPr/>
        <p:txBody>
          <a:bodyPr numCol="2"/>
          <a:lstStyle/>
          <a:p>
            <a:r>
              <a:rPr lang="en-US" dirty="0"/>
              <a:t>Positive outlook</a:t>
            </a:r>
          </a:p>
          <a:p>
            <a:r>
              <a:rPr lang="en-US" dirty="0"/>
              <a:t>Sense of well-being</a:t>
            </a:r>
          </a:p>
          <a:p>
            <a:r>
              <a:rPr lang="en-US" dirty="0"/>
              <a:t>Ability to relate to others</a:t>
            </a:r>
          </a:p>
          <a:p>
            <a:r>
              <a:rPr lang="en-US" dirty="0"/>
              <a:t>Emotional stability</a:t>
            </a:r>
          </a:p>
          <a:p>
            <a:r>
              <a:rPr lang="en-US" dirty="0"/>
              <a:t>Self-confidence</a:t>
            </a:r>
          </a:p>
          <a:p>
            <a:r>
              <a:rPr lang="en-US" dirty="0"/>
              <a:t>Emotional flexibility</a:t>
            </a:r>
          </a:p>
          <a:p>
            <a:r>
              <a:rPr lang="en-US" dirty="0"/>
              <a:t>Sense of humor</a:t>
            </a:r>
          </a:p>
          <a:p>
            <a:r>
              <a:rPr lang="en-US" dirty="0"/>
              <a:t>Pain regulation</a:t>
            </a:r>
          </a:p>
          <a:p>
            <a:r>
              <a:rPr lang="en-US" dirty="0"/>
              <a:t>Appetite regulation</a:t>
            </a:r>
          </a:p>
          <a:p>
            <a:r>
              <a:rPr lang="en-US" dirty="0"/>
              <a:t>Circadian rhythm (Sleep-wake cycle)</a:t>
            </a:r>
          </a:p>
          <a:p>
            <a:r>
              <a:rPr lang="en-US" dirty="0"/>
              <a:t>Sensitive to changes in light, weather and temperature</a:t>
            </a:r>
          </a:p>
          <a:p>
            <a:r>
              <a:rPr lang="en-US" dirty="0"/>
              <a:t>Relieves constipation (most of the serotonin is in the gut)</a:t>
            </a:r>
          </a:p>
          <a:p>
            <a:endParaRPr lang="en-US" dirty="0"/>
          </a:p>
        </p:txBody>
      </p:sp>
    </p:spTree>
    <p:extLst>
      <p:ext uri="{BB962C8B-B14F-4D97-AF65-F5344CB8AC3E}">
        <p14:creationId xmlns:p14="http://schemas.microsoft.com/office/powerpoint/2010/main" val="2367464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D1964-EC5B-3C42-A9EA-6C5AC2668734}"/>
              </a:ext>
            </a:extLst>
          </p:cNvPr>
          <p:cNvSpPr>
            <a:spLocks noGrp="1"/>
          </p:cNvSpPr>
          <p:nvPr>
            <p:ph type="title"/>
          </p:nvPr>
        </p:nvSpPr>
        <p:spPr/>
        <p:txBody>
          <a:bodyPr/>
          <a:lstStyle/>
          <a:p>
            <a:r>
              <a:rPr lang="en-US" dirty="0"/>
              <a:t>Symptoms of Low Serotonin</a:t>
            </a:r>
          </a:p>
        </p:txBody>
      </p:sp>
      <p:sp>
        <p:nvSpPr>
          <p:cNvPr id="3" name="Content Placeholder 2">
            <a:extLst>
              <a:ext uri="{FF2B5EF4-FFF2-40B4-BE49-F238E27FC236}">
                <a16:creationId xmlns:a16="http://schemas.microsoft.com/office/drawing/2014/main" id="{0F244CAD-4662-1A45-85D2-44F995AC3F0B}"/>
              </a:ext>
            </a:extLst>
          </p:cNvPr>
          <p:cNvSpPr>
            <a:spLocks noGrp="1"/>
          </p:cNvSpPr>
          <p:nvPr>
            <p:ph idx="1"/>
          </p:nvPr>
        </p:nvSpPr>
        <p:spPr/>
        <p:txBody>
          <a:bodyPr numCol="2">
            <a:normAutofit fontScale="85000" lnSpcReduction="20000"/>
          </a:bodyPr>
          <a:lstStyle/>
          <a:p>
            <a:r>
              <a:rPr lang="en-US" dirty="0"/>
              <a:t>Anxious</a:t>
            </a:r>
          </a:p>
          <a:p>
            <a:r>
              <a:rPr lang="en-US" dirty="0"/>
              <a:t>Agitated depression</a:t>
            </a:r>
          </a:p>
          <a:p>
            <a:r>
              <a:rPr lang="en-US" dirty="0"/>
              <a:t>Tearfulness</a:t>
            </a:r>
          </a:p>
          <a:p>
            <a:r>
              <a:rPr lang="en-US" dirty="0"/>
              <a:t>Social anxiety</a:t>
            </a:r>
          </a:p>
          <a:p>
            <a:r>
              <a:rPr lang="en-US" dirty="0"/>
              <a:t>Low self-esteem</a:t>
            </a:r>
          </a:p>
          <a:p>
            <a:r>
              <a:rPr lang="en-US" dirty="0"/>
              <a:t>Shame</a:t>
            </a:r>
          </a:p>
          <a:p>
            <a:r>
              <a:rPr lang="en-US" dirty="0"/>
              <a:t>Panic attacks, phobias</a:t>
            </a:r>
          </a:p>
          <a:p>
            <a:r>
              <a:rPr lang="en-US" dirty="0"/>
              <a:t>Rumination or obsessive thinking</a:t>
            </a:r>
          </a:p>
          <a:p>
            <a:r>
              <a:rPr lang="en-US" dirty="0"/>
              <a:t>Worry</a:t>
            </a:r>
          </a:p>
          <a:p>
            <a:r>
              <a:rPr lang="en-US" dirty="0"/>
              <a:t>Obsessive behaviors </a:t>
            </a:r>
          </a:p>
          <a:p>
            <a:r>
              <a:rPr lang="en-US" dirty="0"/>
              <a:t>Holding grudges</a:t>
            </a:r>
          </a:p>
          <a:p>
            <a:r>
              <a:rPr lang="en-US" dirty="0"/>
              <a:t>Irritability, rage, violence</a:t>
            </a:r>
          </a:p>
          <a:p>
            <a:r>
              <a:rPr lang="en-US" dirty="0"/>
              <a:t>Chronic pain: fibromyalgia, migraines, TMJ</a:t>
            </a:r>
          </a:p>
          <a:p>
            <a:r>
              <a:rPr lang="en-US" dirty="0"/>
              <a:t>Sugar and carbohydrate craving</a:t>
            </a:r>
          </a:p>
          <a:p>
            <a:r>
              <a:rPr lang="en-US" dirty="0"/>
              <a:t>Bulimia and compulsive overeating</a:t>
            </a:r>
          </a:p>
          <a:p>
            <a:r>
              <a:rPr lang="en-US" dirty="0"/>
              <a:t>Afternoon and evening cravings</a:t>
            </a:r>
          </a:p>
          <a:p>
            <a:r>
              <a:rPr lang="en-US" dirty="0"/>
              <a:t>SAD (Seasonal Affective disorder)</a:t>
            </a:r>
          </a:p>
          <a:p>
            <a:r>
              <a:rPr lang="en-US" dirty="0"/>
              <a:t>Hyperactivity</a:t>
            </a:r>
          </a:p>
          <a:p>
            <a:r>
              <a:rPr lang="en-US" dirty="0"/>
              <a:t>Sleep issues (trouble falling asleep or frequent waking)</a:t>
            </a:r>
          </a:p>
          <a:p>
            <a:r>
              <a:rPr lang="en-US" dirty="0"/>
              <a:t>PMS (serotonin drops as estrogen drops)</a:t>
            </a:r>
          </a:p>
          <a:p>
            <a:r>
              <a:rPr lang="en-US" dirty="0"/>
              <a:t>Feeling suicidal</a:t>
            </a:r>
          </a:p>
          <a:p>
            <a:r>
              <a:rPr lang="en-US" dirty="0"/>
              <a:t>Nightmares or night terrors</a:t>
            </a:r>
          </a:p>
          <a:p>
            <a:endParaRPr lang="en-US" dirty="0"/>
          </a:p>
        </p:txBody>
      </p:sp>
    </p:spTree>
    <p:extLst>
      <p:ext uri="{BB962C8B-B14F-4D97-AF65-F5344CB8AC3E}">
        <p14:creationId xmlns:p14="http://schemas.microsoft.com/office/powerpoint/2010/main" val="1576360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40780-0F89-DF4F-B311-24B2534D931E}"/>
              </a:ext>
            </a:extLst>
          </p:cNvPr>
          <p:cNvSpPr>
            <a:spLocks noGrp="1"/>
          </p:cNvSpPr>
          <p:nvPr>
            <p:ph type="title"/>
          </p:nvPr>
        </p:nvSpPr>
        <p:spPr/>
        <p:txBody>
          <a:bodyPr>
            <a:normAutofit/>
          </a:bodyPr>
          <a:lstStyle/>
          <a:p>
            <a:r>
              <a:rPr lang="en-US" dirty="0"/>
              <a:t>Benefits of Catecholamines</a:t>
            </a:r>
            <a:br>
              <a:rPr lang="en-US" dirty="0"/>
            </a:br>
            <a:r>
              <a:rPr lang="en-US" sz="2400" dirty="0"/>
              <a:t>dopamine</a:t>
            </a:r>
            <a:br>
              <a:rPr lang="en-US" sz="2400" dirty="0"/>
            </a:br>
            <a:r>
              <a:rPr lang="en-US" sz="2400" dirty="0"/>
              <a:t>epinephrine</a:t>
            </a:r>
            <a:br>
              <a:rPr lang="en-US" sz="2400" dirty="0"/>
            </a:br>
            <a:r>
              <a:rPr lang="en-US" sz="2400" dirty="0"/>
              <a:t>norepinephrine</a:t>
            </a:r>
          </a:p>
        </p:txBody>
      </p:sp>
      <p:sp>
        <p:nvSpPr>
          <p:cNvPr id="3" name="Content Placeholder 2">
            <a:extLst>
              <a:ext uri="{FF2B5EF4-FFF2-40B4-BE49-F238E27FC236}">
                <a16:creationId xmlns:a16="http://schemas.microsoft.com/office/drawing/2014/main" id="{172F96BA-6AFB-434D-A9AF-DBAADB331C30}"/>
              </a:ext>
            </a:extLst>
          </p:cNvPr>
          <p:cNvSpPr>
            <a:spLocks noGrp="1"/>
          </p:cNvSpPr>
          <p:nvPr>
            <p:ph idx="1"/>
          </p:nvPr>
        </p:nvSpPr>
        <p:spPr/>
        <p:txBody>
          <a:bodyPr>
            <a:normAutofit/>
          </a:bodyPr>
          <a:lstStyle/>
          <a:p>
            <a:r>
              <a:rPr lang="en-US" dirty="0"/>
              <a:t>alertness</a:t>
            </a:r>
          </a:p>
          <a:p>
            <a:r>
              <a:rPr lang="en-US" dirty="0"/>
              <a:t>enjoyment</a:t>
            </a:r>
          </a:p>
          <a:p>
            <a:r>
              <a:rPr lang="en-US" dirty="0"/>
              <a:t>energy</a:t>
            </a:r>
          </a:p>
          <a:p>
            <a:r>
              <a:rPr lang="en-US" dirty="0"/>
              <a:t>confidence</a:t>
            </a:r>
          </a:p>
          <a:p>
            <a:r>
              <a:rPr lang="en-US" dirty="0"/>
              <a:t>ambitious</a:t>
            </a:r>
          </a:p>
          <a:p>
            <a:r>
              <a:rPr lang="en-US" dirty="0"/>
              <a:t>motivated</a:t>
            </a:r>
          </a:p>
          <a:p>
            <a:r>
              <a:rPr lang="en-US" dirty="0"/>
              <a:t>focus</a:t>
            </a:r>
          </a:p>
          <a:p>
            <a:r>
              <a:rPr lang="en-US" dirty="0"/>
              <a:t>ability to solve problems</a:t>
            </a:r>
          </a:p>
          <a:p>
            <a:r>
              <a:rPr lang="en-US" dirty="0"/>
              <a:t>persistence and determination</a:t>
            </a:r>
          </a:p>
          <a:p>
            <a:r>
              <a:rPr lang="en-US" dirty="0"/>
              <a:t>inner drive</a:t>
            </a:r>
          </a:p>
          <a:p>
            <a:endParaRPr lang="en-US" dirty="0"/>
          </a:p>
        </p:txBody>
      </p:sp>
    </p:spTree>
    <p:extLst>
      <p:ext uri="{BB962C8B-B14F-4D97-AF65-F5344CB8AC3E}">
        <p14:creationId xmlns:p14="http://schemas.microsoft.com/office/powerpoint/2010/main" val="2101292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79BCA-C792-8D41-B368-458A2643B531}"/>
              </a:ext>
            </a:extLst>
          </p:cNvPr>
          <p:cNvSpPr>
            <a:spLocks noGrp="1"/>
          </p:cNvSpPr>
          <p:nvPr>
            <p:ph type="title"/>
          </p:nvPr>
        </p:nvSpPr>
        <p:spPr/>
        <p:txBody>
          <a:bodyPr>
            <a:normAutofit/>
          </a:bodyPr>
          <a:lstStyle/>
          <a:p>
            <a:r>
              <a:rPr lang="en-US" dirty="0"/>
              <a:t>Symptoms of Low Catecholamines</a:t>
            </a:r>
            <a:br>
              <a:rPr lang="en-US" dirty="0"/>
            </a:br>
            <a:endParaRPr lang="en-US" sz="2700" dirty="0"/>
          </a:p>
        </p:txBody>
      </p:sp>
      <p:sp>
        <p:nvSpPr>
          <p:cNvPr id="3" name="Content Placeholder 2">
            <a:extLst>
              <a:ext uri="{FF2B5EF4-FFF2-40B4-BE49-F238E27FC236}">
                <a16:creationId xmlns:a16="http://schemas.microsoft.com/office/drawing/2014/main" id="{876411D7-F67F-A04C-992D-885908C1F38B}"/>
              </a:ext>
            </a:extLst>
          </p:cNvPr>
          <p:cNvSpPr>
            <a:spLocks noGrp="1"/>
          </p:cNvSpPr>
          <p:nvPr>
            <p:ph idx="1"/>
          </p:nvPr>
        </p:nvSpPr>
        <p:spPr>
          <a:xfrm>
            <a:off x="5118447" y="803186"/>
            <a:ext cx="6281873" cy="5379900"/>
          </a:xfrm>
        </p:spPr>
        <p:txBody>
          <a:bodyPr>
            <a:normAutofit lnSpcReduction="10000"/>
          </a:bodyPr>
          <a:lstStyle/>
          <a:p>
            <a:r>
              <a:rPr lang="en-US" dirty="0"/>
              <a:t>apathy</a:t>
            </a:r>
          </a:p>
          <a:p>
            <a:r>
              <a:rPr lang="en-US" dirty="0"/>
              <a:t>depression</a:t>
            </a:r>
          </a:p>
          <a:p>
            <a:r>
              <a:rPr lang="en-US" dirty="0"/>
              <a:t>lack of energy</a:t>
            </a:r>
          </a:p>
          <a:p>
            <a:r>
              <a:rPr lang="en-US" dirty="0"/>
              <a:t>boredom</a:t>
            </a:r>
          </a:p>
          <a:p>
            <a:r>
              <a:rPr lang="en-US" dirty="0"/>
              <a:t>lack of focus</a:t>
            </a:r>
          </a:p>
          <a:p>
            <a:r>
              <a:rPr lang="en-US" dirty="0"/>
              <a:t>easily distracted</a:t>
            </a:r>
          </a:p>
          <a:p>
            <a:r>
              <a:rPr lang="en-US" dirty="0"/>
              <a:t>craving for stimulation </a:t>
            </a:r>
          </a:p>
          <a:p>
            <a:r>
              <a:rPr lang="en-US" dirty="0"/>
              <a:t>history of using stimulants such as caffeine, sugar, cocaine, amphetamines, </a:t>
            </a:r>
          </a:p>
          <a:p>
            <a:r>
              <a:rPr lang="en-US" dirty="0"/>
              <a:t>withdrawal from opiates </a:t>
            </a:r>
          </a:p>
          <a:p>
            <a:r>
              <a:rPr lang="en-US" dirty="0"/>
              <a:t>history of addiction to adrenaline and risk taking behaviors</a:t>
            </a:r>
          </a:p>
          <a:p>
            <a:r>
              <a:rPr lang="en-US" dirty="0"/>
              <a:t>ADHD</a:t>
            </a:r>
          </a:p>
          <a:p>
            <a:pPr marL="457200" lvl="1" indent="0">
              <a:buNone/>
            </a:pPr>
            <a:endParaRPr lang="en-US" dirty="0"/>
          </a:p>
        </p:txBody>
      </p:sp>
    </p:spTree>
    <p:extLst>
      <p:ext uri="{BB962C8B-B14F-4D97-AF65-F5344CB8AC3E}">
        <p14:creationId xmlns:p14="http://schemas.microsoft.com/office/powerpoint/2010/main" val="1201276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1063C-A947-FC4E-A2FC-C86EDFF97126}"/>
              </a:ext>
            </a:extLst>
          </p:cNvPr>
          <p:cNvSpPr>
            <a:spLocks noGrp="1"/>
          </p:cNvSpPr>
          <p:nvPr>
            <p:ph type="title"/>
          </p:nvPr>
        </p:nvSpPr>
        <p:spPr/>
        <p:txBody>
          <a:bodyPr/>
          <a:lstStyle/>
          <a:p>
            <a:r>
              <a:rPr lang="en-US" dirty="0"/>
              <a:t>Benefits of GABA</a:t>
            </a:r>
          </a:p>
        </p:txBody>
      </p:sp>
      <p:sp>
        <p:nvSpPr>
          <p:cNvPr id="3" name="Content Placeholder 2">
            <a:extLst>
              <a:ext uri="{FF2B5EF4-FFF2-40B4-BE49-F238E27FC236}">
                <a16:creationId xmlns:a16="http://schemas.microsoft.com/office/drawing/2014/main" id="{3D251A94-2C22-F24E-932A-AE74189888A4}"/>
              </a:ext>
            </a:extLst>
          </p:cNvPr>
          <p:cNvSpPr>
            <a:spLocks noGrp="1"/>
          </p:cNvSpPr>
          <p:nvPr>
            <p:ph idx="1"/>
          </p:nvPr>
        </p:nvSpPr>
        <p:spPr/>
        <p:txBody>
          <a:bodyPr/>
          <a:lstStyle/>
          <a:p>
            <a:r>
              <a:rPr lang="en-US" dirty="0"/>
              <a:t>Muscle relaxation</a:t>
            </a:r>
          </a:p>
          <a:p>
            <a:r>
              <a:rPr lang="en-US" dirty="0"/>
              <a:t>Resilient: able to tolerate stressful events</a:t>
            </a:r>
          </a:p>
          <a:p>
            <a:r>
              <a:rPr lang="en-US" dirty="0"/>
              <a:t>Restful sleep</a:t>
            </a:r>
          </a:p>
          <a:p>
            <a:r>
              <a:rPr lang="en-US" dirty="0"/>
              <a:t>Organized and able to complete tasks</a:t>
            </a:r>
          </a:p>
          <a:p>
            <a:r>
              <a:rPr lang="en-US" dirty="0"/>
              <a:t>Calm, stable and committed</a:t>
            </a:r>
          </a:p>
          <a:p>
            <a:r>
              <a:rPr lang="en-US" dirty="0"/>
              <a:t>Adequate filtering out of distracting stimuli (ADD)</a:t>
            </a:r>
          </a:p>
          <a:p>
            <a:pPr marL="0" indent="0">
              <a:buNone/>
            </a:pPr>
            <a:endParaRPr lang="en-US" dirty="0"/>
          </a:p>
        </p:txBody>
      </p:sp>
    </p:spTree>
    <p:extLst>
      <p:ext uri="{BB962C8B-B14F-4D97-AF65-F5344CB8AC3E}">
        <p14:creationId xmlns:p14="http://schemas.microsoft.com/office/powerpoint/2010/main" val="3176714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A98C5-1C52-1247-A2BC-B0EA4F7629CF}"/>
              </a:ext>
            </a:extLst>
          </p:cNvPr>
          <p:cNvSpPr>
            <a:spLocks noGrp="1"/>
          </p:cNvSpPr>
          <p:nvPr>
            <p:ph type="title"/>
          </p:nvPr>
        </p:nvSpPr>
        <p:spPr/>
        <p:txBody>
          <a:bodyPr/>
          <a:lstStyle/>
          <a:p>
            <a:r>
              <a:rPr lang="en-US" dirty="0"/>
              <a:t>Symptoms of Low GABA</a:t>
            </a:r>
          </a:p>
        </p:txBody>
      </p:sp>
      <p:sp>
        <p:nvSpPr>
          <p:cNvPr id="3" name="Content Placeholder 2">
            <a:extLst>
              <a:ext uri="{FF2B5EF4-FFF2-40B4-BE49-F238E27FC236}">
                <a16:creationId xmlns:a16="http://schemas.microsoft.com/office/drawing/2014/main" id="{4234E643-2D5A-3743-856B-5A0A39DEA5A3}"/>
              </a:ext>
            </a:extLst>
          </p:cNvPr>
          <p:cNvSpPr>
            <a:spLocks noGrp="1"/>
          </p:cNvSpPr>
          <p:nvPr>
            <p:ph idx="1"/>
          </p:nvPr>
        </p:nvSpPr>
        <p:spPr/>
        <p:txBody>
          <a:bodyPr/>
          <a:lstStyle/>
          <a:p>
            <a:r>
              <a:rPr lang="en-US" dirty="0"/>
              <a:t>Highly sensitive personality</a:t>
            </a:r>
          </a:p>
          <a:p>
            <a:r>
              <a:rPr lang="en-US" dirty="0"/>
              <a:t>Highly distractible</a:t>
            </a:r>
          </a:p>
          <a:p>
            <a:r>
              <a:rPr lang="en-US" dirty="0"/>
              <a:t>Stressed and anxious, overwhelmed</a:t>
            </a:r>
          </a:p>
          <a:p>
            <a:r>
              <a:rPr lang="en-US" dirty="0"/>
              <a:t>Tight muscles and restless sleep</a:t>
            </a:r>
          </a:p>
          <a:p>
            <a:r>
              <a:rPr lang="en-US" dirty="0"/>
              <a:t>Fatigued yet wired</a:t>
            </a:r>
          </a:p>
          <a:p>
            <a:r>
              <a:rPr lang="en-US" dirty="0"/>
              <a:t>Digestive problems such as, but not limited to, irritable bowel syndrome</a:t>
            </a:r>
          </a:p>
          <a:p>
            <a:r>
              <a:rPr lang="en-US" dirty="0"/>
              <a:t>Sensitive to sound, touch, light</a:t>
            </a:r>
          </a:p>
          <a:p>
            <a:r>
              <a:rPr lang="en-US" dirty="0"/>
              <a:t>Epilepsy, tremors, convulsions</a:t>
            </a:r>
          </a:p>
        </p:txBody>
      </p:sp>
    </p:spTree>
    <p:extLst>
      <p:ext uri="{BB962C8B-B14F-4D97-AF65-F5344CB8AC3E}">
        <p14:creationId xmlns:p14="http://schemas.microsoft.com/office/powerpoint/2010/main" val="2508974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B24ED-C65D-5547-B415-77893E887BFB}"/>
              </a:ext>
            </a:extLst>
          </p:cNvPr>
          <p:cNvSpPr>
            <a:spLocks noGrp="1"/>
          </p:cNvSpPr>
          <p:nvPr>
            <p:ph type="title"/>
          </p:nvPr>
        </p:nvSpPr>
        <p:spPr/>
        <p:txBody>
          <a:bodyPr/>
          <a:lstStyle/>
          <a:p>
            <a:r>
              <a:rPr lang="en-US" dirty="0"/>
              <a:t>Theanine</a:t>
            </a:r>
          </a:p>
        </p:txBody>
      </p:sp>
      <p:sp>
        <p:nvSpPr>
          <p:cNvPr id="3" name="Content Placeholder 2">
            <a:extLst>
              <a:ext uri="{FF2B5EF4-FFF2-40B4-BE49-F238E27FC236}">
                <a16:creationId xmlns:a16="http://schemas.microsoft.com/office/drawing/2014/main" id="{904E626E-A803-044B-86CB-E8FB9BDCA664}"/>
              </a:ext>
            </a:extLst>
          </p:cNvPr>
          <p:cNvSpPr>
            <a:spLocks noGrp="1"/>
          </p:cNvSpPr>
          <p:nvPr>
            <p:ph idx="1"/>
          </p:nvPr>
        </p:nvSpPr>
        <p:spPr/>
        <p:txBody>
          <a:bodyPr/>
          <a:lstStyle/>
          <a:p>
            <a:r>
              <a:rPr lang="en-US" dirty="0"/>
              <a:t>Prevents the absorption of adrenaline and cortisol</a:t>
            </a:r>
          </a:p>
          <a:p>
            <a:r>
              <a:rPr lang="en-US" dirty="0"/>
              <a:t>Great for adrenaline rush just before bed, before a stressful meeting or presentation and can stop a panic attack. </a:t>
            </a:r>
          </a:p>
          <a:p>
            <a:pPr marL="0" indent="0">
              <a:buNone/>
            </a:pPr>
            <a:endParaRPr lang="en-US" dirty="0"/>
          </a:p>
        </p:txBody>
      </p:sp>
    </p:spTree>
    <p:extLst>
      <p:ext uri="{BB962C8B-B14F-4D97-AF65-F5344CB8AC3E}">
        <p14:creationId xmlns:p14="http://schemas.microsoft.com/office/powerpoint/2010/main" val="1465118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8C00F-1DD7-BB4B-AE0D-D139229895E0}"/>
              </a:ext>
            </a:extLst>
          </p:cNvPr>
          <p:cNvSpPr>
            <a:spLocks noGrp="1"/>
          </p:cNvSpPr>
          <p:nvPr>
            <p:ph type="title"/>
          </p:nvPr>
        </p:nvSpPr>
        <p:spPr/>
        <p:txBody>
          <a:bodyPr/>
          <a:lstStyle/>
          <a:p>
            <a:r>
              <a:rPr lang="en-US" dirty="0"/>
              <a:t>Benefits of Endorphins</a:t>
            </a:r>
          </a:p>
        </p:txBody>
      </p:sp>
      <p:sp>
        <p:nvSpPr>
          <p:cNvPr id="3" name="Content Placeholder 2">
            <a:extLst>
              <a:ext uri="{FF2B5EF4-FFF2-40B4-BE49-F238E27FC236}">
                <a16:creationId xmlns:a16="http://schemas.microsoft.com/office/drawing/2014/main" id="{71FB129A-DC54-454E-8C09-3805C690672C}"/>
              </a:ext>
            </a:extLst>
          </p:cNvPr>
          <p:cNvSpPr>
            <a:spLocks noGrp="1"/>
          </p:cNvSpPr>
          <p:nvPr>
            <p:ph idx="1"/>
          </p:nvPr>
        </p:nvSpPr>
        <p:spPr/>
        <p:txBody>
          <a:bodyPr/>
          <a:lstStyle/>
          <a:p>
            <a:r>
              <a:rPr lang="en-US" dirty="0"/>
              <a:t>Create the feelings of contentment and enjoyment</a:t>
            </a:r>
          </a:p>
          <a:p>
            <a:r>
              <a:rPr lang="en-US" dirty="0"/>
              <a:t>Relieve pain and create numbness</a:t>
            </a:r>
          </a:p>
          <a:p>
            <a:r>
              <a:rPr lang="en-US" dirty="0"/>
              <a:t>Support bonding</a:t>
            </a:r>
          </a:p>
          <a:p>
            <a:r>
              <a:rPr lang="en-US" dirty="0"/>
              <a:t>They are active when: </a:t>
            </a:r>
          </a:p>
          <a:p>
            <a:pPr lvl="1"/>
            <a:r>
              <a:rPr lang="en-US" dirty="0"/>
              <a:t>enjoying a good meal or good company</a:t>
            </a:r>
          </a:p>
          <a:p>
            <a:pPr lvl="1"/>
            <a:r>
              <a:rPr lang="en-US" dirty="0"/>
              <a:t>recalling a happy memory </a:t>
            </a:r>
          </a:p>
          <a:p>
            <a:pPr lvl="1"/>
            <a:r>
              <a:rPr lang="en-US" dirty="0"/>
              <a:t>thinking about someone or something loved </a:t>
            </a:r>
          </a:p>
          <a:p>
            <a:pPr lvl="1"/>
            <a:r>
              <a:rPr lang="en-US" dirty="0"/>
              <a:t>receiving a hug</a:t>
            </a:r>
          </a:p>
          <a:p>
            <a:pPr lvl="1"/>
            <a:r>
              <a:rPr lang="en-US" dirty="0"/>
              <a:t>enjoyable sexual activity</a:t>
            </a:r>
          </a:p>
          <a:p>
            <a:pPr lvl="1"/>
            <a:r>
              <a:rPr lang="en-US" dirty="0"/>
              <a:t>being in the shock/numb phase of grief and injury or hypo arousal (numb, disassociate, freeze)</a:t>
            </a:r>
          </a:p>
          <a:p>
            <a:endParaRPr lang="en-US" dirty="0"/>
          </a:p>
        </p:txBody>
      </p:sp>
    </p:spTree>
    <p:extLst>
      <p:ext uri="{BB962C8B-B14F-4D97-AF65-F5344CB8AC3E}">
        <p14:creationId xmlns:p14="http://schemas.microsoft.com/office/powerpoint/2010/main" val="912533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2B5D-BE3B-E84A-B0E4-7EFA4C269252}"/>
              </a:ext>
            </a:extLst>
          </p:cNvPr>
          <p:cNvSpPr>
            <a:spLocks noGrp="1"/>
          </p:cNvSpPr>
          <p:nvPr>
            <p:ph type="title"/>
          </p:nvPr>
        </p:nvSpPr>
        <p:spPr/>
        <p:txBody>
          <a:bodyPr/>
          <a:lstStyle/>
          <a:p>
            <a:r>
              <a:rPr lang="en-US" dirty="0"/>
              <a:t>Symptoms of Low Endorphins</a:t>
            </a:r>
          </a:p>
        </p:txBody>
      </p:sp>
      <p:sp>
        <p:nvSpPr>
          <p:cNvPr id="3" name="Content Placeholder 2">
            <a:extLst>
              <a:ext uri="{FF2B5EF4-FFF2-40B4-BE49-F238E27FC236}">
                <a16:creationId xmlns:a16="http://schemas.microsoft.com/office/drawing/2014/main" id="{EADAE60D-16D2-D245-A490-3B481CAEE9AF}"/>
              </a:ext>
            </a:extLst>
          </p:cNvPr>
          <p:cNvSpPr>
            <a:spLocks noGrp="1"/>
          </p:cNvSpPr>
          <p:nvPr>
            <p:ph idx="1"/>
          </p:nvPr>
        </p:nvSpPr>
        <p:spPr/>
        <p:txBody>
          <a:bodyPr/>
          <a:lstStyle/>
          <a:p>
            <a:r>
              <a:rPr lang="en-US" dirty="0"/>
              <a:t>Lack of pleasure</a:t>
            </a:r>
          </a:p>
          <a:p>
            <a:r>
              <a:rPr lang="en-US" dirty="0"/>
              <a:t>Seeking comfort from opiates, food, alcohol, sex, self-harming behavior, bingeing, purging, danger (extreme sports, adrenaline junkies)</a:t>
            </a:r>
          </a:p>
          <a:p>
            <a:r>
              <a:rPr lang="en-US" dirty="0"/>
              <a:t>Sensitive to pain</a:t>
            </a:r>
          </a:p>
          <a:p>
            <a:r>
              <a:rPr lang="en-US" dirty="0"/>
              <a:t>Chronic physical pain </a:t>
            </a:r>
          </a:p>
          <a:p>
            <a:r>
              <a:rPr lang="en-US" dirty="0"/>
              <a:t>Chronic emotional pain</a:t>
            </a:r>
          </a:p>
          <a:p>
            <a:r>
              <a:rPr lang="en-US" dirty="0"/>
              <a:t>Tearfulness</a:t>
            </a:r>
          </a:p>
          <a:p>
            <a:r>
              <a:rPr lang="en-US" dirty="0"/>
              <a:t>Loneliness</a:t>
            </a:r>
          </a:p>
          <a:p>
            <a:r>
              <a:rPr lang="en-US" dirty="0"/>
              <a:t>Grief</a:t>
            </a:r>
          </a:p>
          <a:p>
            <a:r>
              <a:rPr lang="en-US" dirty="0"/>
              <a:t>Addicted to foods they are allergic to in order to get the endorphin rush: alcohol, wheat, dairy, etc.</a:t>
            </a:r>
          </a:p>
          <a:p>
            <a:endParaRPr lang="en-US" dirty="0"/>
          </a:p>
        </p:txBody>
      </p:sp>
    </p:spTree>
    <p:extLst>
      <p:ext uri="{BB962C8B-B14F-4D97-AF65-F5344CB8AC3E}">
        <p14:creationId xmlns:p14="http://schemas.microsoft.com/office/powerpoint/2010/main" val="889109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52ACC-0780-094E-98EE-AEAD4F6AE643}"/>
              </a:ext>
            </a:extLst>
          </p:cNvPr>
          <p:cNvSpPr>
            <a:spLocks noGrp="1"/>
          </p:cNvSpPr>
          <p:nvPr>
            <p:ph type="title"/>
          </p:nvPr>
        </p:nvSpPr>
        <p:spPr/>
        <p:txBody>
          <a:bodyPr>
            <a:normAutofit/>
          </a:bodyPr>
          <a:lstStyle/>
          <a:p>
            <a:r>
              <a:rPr lang="en-US" dirty="0"/>
              <a:t>My Story</a:t>
            </a:r>
          </a:p>
        </p:txBody>
      </p:sp>
      <p:sp>
        <p:nvSpPr>
          <p:cNvPr id="3" name="Content Placeholder 2">
            <a:extLst>
              <a:ext uri="{FF2B5EF4-FFF2-40B4-BE49-F238E27FC236}">
                <a16:creationId xmlns:a16="http://schemas.microsoft.com/office/drawing/2014/main" id="{CDC7D75F-7677-8E4F-B57A-3DEA977671DE}"/>
              </a:ext>
            </a:extLst>
          </p:cNvPr>
          <p:cNvSpPr>
            <a:spLocks noGrp="1"/>
          </p:cNvSpPr>
          <p:nvPr>
            <p:ph idx="1"/>
          </p:nvPr>
        </p:nvSpPr>
        <p:spPr/>
        <p:txBody>
          <a:bodyPr>
            <a:normAutofit fontScale="92500" lnSpcReduction="10000"/>
          </a:bodyPr>
          <a:lstStyle/>
          <a:p>
            <a:r>
              <a:rPr lang="en-US" dirty="0"/>
              <a:t>Attended workshop that discussed how to rebuild neurotransmitters in the brain. </a:t>
            </a:r>
          </a:p>
          <a:p>
            <a:r>
              <a:rPr lang="en-US" dirty="0"/>
              <a:t>Filled out the Amino Acid Therapy Chart and identified which neurotransmitters were depleted in my brain.</a:t>
            </a:r>
          </a:p>
          <a:p>
            <a:r>
              <a:rPr lang="en-US" dirty="0"/>
              <a:t>Began taking amino acids and felt an immediate difference. </a:t>
            </a:r>
          </a:p>
          <a:p>
            <a:pPr lvl="1"/>
            <a:r>
              <a:rPr lang="en-US" dirty="0"/>
              <a:t>Restored energy and drive (tyrosine)</a:t>
            </a:r>
          </a:p>
          <a:p>
            <a:pPr lvl="1"/>
            <a:r>
              <a:rPr lang="en-US" dirty="0"/>
              <a:t>Fall asleep within 5-10 minutes of closing my eyes (tryptophan, GABA, Theanine)</a:t>
            </a:r>
          </a:p>
          <a:p>
            <a:pPr lvl="1"/>
            <a:r>
              <a:rPr lang="en-US" dirty="0"/>
              <a:t>Dysthymia is gone (tryptophan)</a:t>
            </a:r>
          </a:p>
          <a:p>
            <a:pPr lvl="1"/>
            <a:r>
              <a:rPr lang="en-US" dirty="0"/>
              <a:t>No symptoms of anxiety (GABA &amp; Theanine)</a:t>
            </a:r>
          </a:p>
          <a:p>
            <a:pPr lvl="1"/>
            <a:r>
              <a:rPr lang="en-US" dirty="0"/>
              <a:t>I still use all of my other coping skills </a:t>
            </a:r>
          </a:p>
          <a:p>
            <a:r>
              <a:rPr lang="en-US" dirty="0"/>
              <a:t>Signed up for the Level 1 training to become a Certified Recovery Nutrition Coach. This was the missing link</a:t>
            </a:r>
          </a:p>
          <a:p>
            <a:r>
              <a:rPr lang="en-US" dirty="0"/>
              <a:t>Running groups and discussing nutrition with clients.</a:t>
            </a:r>
          </a:p>
        </p:txBody>
      </p:sp>
    </p:spTree>
    <p:extLst>
      <p:ext uri="{BB962C8B-B14F-4D97-AF65-F5344CB8AC3E}">
        <p14:creationId xmlns:p14="http://schemas.microsoft.com/office/powerpoint/2010/main" val="2276742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94112-3EF6-724D-8F0E-4FAECE9862BA}"/>
              </a:ext>
            </a:extLst>
          </p:cNvPr>
          <p:cNvSpPr>
            <a:spLocks noGrp="1"/>
          </p:cNvSpPr>
          <p:nvPr>
            <p:ph type="title"/>
          </p:nvPr>
        </p:nvSpPr>
        <p:spPr/>
        <p:txBody>
          <a:bodyPr/>
          <a:lstStyle/>
          <a:p>
            <a:r>
              <a:rPr lang="en-US" dirty="0"/>
              <a:t>Guide to taking Amino Acids</a:t>
            </a:r>
          </a:p>
        </p:txBody>
      </p:sp>
      <p:sp>
        <p:nvSpPr>
          <p:cNvPr id="3" name="Content Placeholder 2">
            <a:extLst>
              <a:ext uri="{FF2B5EF4-FFF2-40B4-BE49-F238E27FC236}">
                <a16:creationId xmlns:a16="http://schemas.microsoft.com/office/drawing/2014/main" id="{4F1BB3CA-597D-F04B-8DF6-BEA7D38B7104}"/>
              </a:ext>
            </a:extLst>
          </p:cNvPr>
          <p:cNvSpPr>
            <a:spLocks noGrp="1"/>
          </p:cNvSpPr>
          <p:nvPr>
            <p:ph idx="1"/>
          </p:nvPr>
        </p:nvSpPr>
        <p:spPr/>
        <p:txBody>
          <a:bodyPr>
            <a:normAutofit fontScale="85000" lnSpcReduction="10000"/>
          </a:bodyPr>
          <a:lstStyle/>
          <a:p>
            <a:pPr marL="0" indent="0">
              <a:buNone/>
            </a:pPr>
            <a:endParaRPr lang="en-US" dirty="0"/>
          </a:p>
          <a:p>
            <a:r>
              <a:rPr lang="en-US" dirty="0"/>
              <a:t>Take amino acids with the help of a trained professional to promote safety and effectiveness. Ask questions if you do not feel the benefit or have a negative reaction. </a:t>
            </a:r>
          </a:p>
          <a:p>
            <a:r>
              <a:rPr lang="en-US" dirty="0"/>
              <a:t>Start with one new amino acid every 3 days to make sure you get the right dosage and if there are any negative effects, you will know which amino acid caused the effect. </a:t>
            </a:r>
          </a:p>
          <a:p>
            <a:r>
              <a:rPr lang="en-US" dirty="0"/>
              <a:t>Start with the lowest dose (1 capsule), if you do not feel the benefit after 20 minutes, take another one and wait 20 minutes. Do this until you find your own dosage. If you have high numbers in a particular category, you may want to start with 2-3 capsules rather than one.</a:t>
            </a:r>
          </a:p>
          <a:p>
            <a:r>
              <a:rPr lang="en-US" dirty="0"/>
              <a:t>Some people are sensitive to medications and may only need a small dose. If this is true for you, you can break open a capsule and take a portion of the dose. </a:t>
            </a:r>
          </a:p>
          <a:p>
            <a:r>
              <a:rPr lang="en-US" dirty="0"/>
              <a:t>Take 1,000 mg vitamin C, if you have a negative reaction (jittery, headache, stomach ache, etc.) to neutralize the effect.</a:t>
            </a:r>
          </a:p>
          <a:p>
            <a:endParaRPr lang="en-US" dirty="0"/>
          </a:p>
        </p:txBody>
      </p:sp>
    </p:spTree>
    <p:extLst>
      <p:ext uri="{BB962C8B-B14F-4D97-AF65-F5344CB8AC3E}">
        <p14:creationId xmlns:p14="http://schemas.microsoft.com/office/powerpoint/2010/main" val="1570009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DD38E-3F67-794D-8835-E260B2B66C3A}"/>
              </a:ext>
            </a:extLst>
          </p:cNvPr>
          <p:cNvSpPr>
            <a:spLocks noGrp="1"/>
          </p:cNvSpPr>
          <p:nvPr>
            <p:ph type="title"/>
          </p:nvPr>
        </p:nvSpPr>
        <p:spPr/>
        <p:txBody>
          <a:bodyPr/>
          <a:lstStyle/>
          <a:p>
            <a:r>
              <a:rPr lang="en-US" dirty="0"/>
              <a:t>Guide to taking Amino Acids (continued)</a:t>
            </a:r>
          </a:p>
        </p:txBody>
      </p:sp>
      <p:sp>
        <p:nvSpPr>
          <p:cNvPr id="3" name="Content Placeholder 2">
            <a:extLst>
              <a:ext uri="{FF2B5EF4-FFF2-40B4-BE49-F238E27FC236}">
                <a16:creationId xmlns:a16="http://schemas.microsoft.com/office/drawing/2014/main" id="{7ECF5469-8C79-964B-9B33-FE638ECF9241}"/>
              </a:ext>
            </a:extLst>
          </p:cNvPr>
          <p:cNvSpPr>
            <a:spLocks noGrp="1"/>
          </p:cNvSpPr>
          <p:nvPr>
            <p:ph idx="1"/>
          </p:nvPr>
        </p:nvSpPr>
        <p:spPr/>
        <p:txBody>
          <a:bodyPr>
            <a:normAutofit/>
          </a:bodyPr>
          <a:lstStyle/>
          <a:p>
            <a:r>
              <a:rPr lang="en-US" sz="1600" dirty="0"/>
              <a:t>Take on an empty stomach to aid absorption by reducing competition with other amino acids, unless you have ulcers. Take vitamins WITH food &amp; amino acids on an empty stomach.</a:t>
            </a:r>
          </a:p>
          <a:p>
            <a:r>
              <a:rPr lang="en-US" sz="1600" dirty="0"/>
              <a:t>Because they kick in within 20 minutes, they can be taken as needed, but you do not need to wait for symptoms to take them. If taken regularly, they build neurotransmitters in the brain.</a:t>
            </a:r>
          </a:p>
          <a:p>
            <a:r>
              <a:rPr lang="en-US" sz="1600" dirty="0"/>
              <a:t>Vitamin, mineral and fatty acid are co-factors, which means they help the amino acids work. You should be taking a multi-vitamin, at the minimum. </a:t>
            </a:r>
          </a:p>
          <a:p>
            <a:r>
              <a:rPr lang="en-US" sz="1600" dirty="0"/>
              <a:t>You may only need them short term, but some people require several years of supplementation to restore their neurotransmitters completely. </a:t>
            </a:r>
          </a:p>
          <a:p>
            <a:r>
              <a:rPr lang="en-US" sz="1600" dirty="0"/>
              <a:t>As time goes on, you can take lower your dose and see if you still have the positive effect.  </a:t>
            </a:r>
          </a:p>
          <a:p>
            <a:endParaRPr lang="en-US" dirty="0"/>
          </a:p>
        </p:txBody>
      </p:sp>
    </p:spTree>
    <p:extLst>
      <p:ext uri="{BB962C8B-B14F-4D97-AF65-F5344CB8AC3E}">
        <p14:creationId xmlns:p14="http://schemas.microsoft.com/office/powerpoint/2010/main" val="3635492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3762-2EA2-CD4B-8A37-7DC13121C5A4}"/>
              </a:ext>
            </a:extLst>
          </p:cNvPr>
          <p:cNvSpPr>
            <a:spLocks noGrp="1"/>
          </p:cNvSpPr>
          <p:nvPr>
            <p:ph type="title"/>
          </p:nvPr>
        </p:nvSpPr>
        <p:spPr/>
        <p:txBody>
          <a:bodyPr/>
          <a:lstStyle/>
          <a:p>
            <a:r>
              <a:rPr lang="en-US" dirty="0"/>
              <a:t>Guide to taking Amino Acids (continued)</a:t>
            </a:r>
          </a:p>
        </p:txBody>
      </p:sp>
      <p:sp>
        <p:nvSpPr>
          <p:cNvPr id="3" name="Content Placeholder 2">
            <a:extLst>
              <a:ext uri="{FF2B5EF4-FFF2-40B4-BE49-F238E27FC236}">
                <a16:creationId xmlns:a16="http://schemas.microsoft.com/office/drawing/2014/main" id="{FD33E946-E12C-B64C-80B6-5E18D6121089}"/>
              </a:ext>
            </a:extLst>
          </p:cNvPr>
          <p:cNvSpPr>
            <a:spLocks noGrp="1"/>
          </p:cNvSpPr>
          <p:nvPr>
            <p:ph idx="1"/>
          </p:nvPr>
        </p:nvSpPr>
        <p:spPr/>
        <p:txBody>
          <a:bodyPr/>
          <a:lstStyle/>
          <a:p>
            <a:r>
              <a:rPr lang="en-US" dirty="0"/>
              <a:t>Eventually, when your brain will have healed and your neurotransmitters will be “full.” You will know this when you take your amino acid and get the symptom you are trying to alleviate. For example, if you take GABA for anxiety and you feel anxious after taking a GABA pill, you know you can reduce your dose or stop taking the amino acid if you are already on a low dose.</a:t>
            </a:r>
          </a:p>
          <a:p>
            <a:r>
              <a:rPr lang="en-US" dirty="0"/>
              <a:t>Once you have restored your neurotransmitters, you can take amino acids when you know you are going through a particularly difficult time and need the extra support. </a:t>
            </a:r>
          </a:p>
          <a:p>
            <a:pPr marL="0" indent="0">
              <a:buNone/>
            </a:pPr>
            <a:endParaRPr lang="en-US" dirty="0"/>
          </a:p>
        </p:txBody>
      </p:sp>
    </p:spTree>
    <p:extLst>
      <p:ext uri="{BB962C8B-B14F-4D97-AF65-F5344CB8AC3E}">
        <p14:creationId xmlns:p14="http://schemas.microsoft.com/office/powerpoint/2010/main" val="2709121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54D7C-D79C-2F47-8F8A-265B973FA8D9}"/>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1A4C3A43-16A6-2246-9750-67CA22B14F7C}"/>
              </a:ext>
            </a:extLst>
          </p:cNvPr>
          <p:cNvSpPr>
            <a:spLocks noGrp="1"/>
          </p:cNvSpPr>
          <p:nvPr>
            <p:ph idx="1"/>
          </p:nvPr>
        </p:nvSpPr>
        <p:spPr>
          <a:xfrm>
            <a:off x="8369300" y="1361986"/>
            <a:ext cx="3399320" cy="5248622"/>
          </a:xfrm>
        </p:spPr>
        <p:txBody>
          <a:bodyPr numCol="1">
            <a:normAutofit/>
          </a:bodyPr>
          <a:lstStyle/>
          <a:p>
            <a:pPr marL="0" indent="0">
              <a:buNone/>
            </a:pPr>
            <a:r>
              <a:rPr lang="en-US" dirty="0"/>
              <a:t>Brands that have a good reputation:</a:t>
            </a:r>
          </a:p>
          <a:p>
            <a:r>
              <a:rPr lang="en-US" dirty="0"/>
              <a:t>Country Life </a:t>
            </a:r>
          </a:p>
          <a:p>
            <a:r>
              <a:rPr lang="en-US" dirty="0" err="1"/>
              <a:t>Solaray</a:t>
            </a:r>
            <a:r>
              <a:rPr lang="en-US" dirty="0"/>
              <a:t> (Spectro is the multi-vitamin)</a:t>
            </a:r>
          </a:p>
          <a:p>
            <a:r>
              <a:rPr lang="en-US" dirty="0"/>
              <a:t>Now</a:t>
            </a:r>
          </a:p>
          <a:p>
            <a:r>
              <a:rPr lang="en-US" dirty="0"/>
              <a:t>Pure Encapsulation</a:t>
            </a:r>
          </a:p>
          <a:p>
            <a:r>
              <a:rPr lang="en-US" dirty="0"/>
              <a:t>Nordic Naturals (Omega 3 Fish Oil) </a:t>
            </a:r>
          </a:p>
          <a:p>
            <a:r>
              <a:rPr lang="en-US" dirty="0"/>
              <a:t>Source Naturals</a:t>
            </a:r>
          </a:p>
          <a:p>
            <a:r>
              <a:rPr lang="en-US" dirty="0"/>
              <a:t>True Balance Multi-vitamin</a:t>
            </a:r>
          </a:p>
          <a:p>
            <a:endParaRPr lang="en-US" dirty="0"/>
          </a:p>
          <a:p>
            <a:endParaRPr lang="en-US" dirty="0"/>
          </a:p>
          <a:p>
            <a:endParaRPr lang="en-US" dirty="0"/>
          </a:p>
        </p:txBody>
      </p:sp>
      <p:sp>
        <p:nvSpPr>
          <p:cNvPr id="5" name="Content Placeholder 2">
            <a:extLst>
              <a:ext uri="{FF2B5EF4-FFF2-40B4-BE49-F238E27FC236}">
                <a16:creationId xmlns:a16="http://schemas.microsoft.com/office/drawing/2014/main" id="{8E9FD62E-60A5-1446-8CB0-D5DB325A47EC}"/>
              </a:ext>
            </a:extLst>
          </p:cNvPr>
          <p:cNvSpPr txBox="1">
            <a:spLocks/>
          </p:cNvSpPr>
          <p:nvPr/>
        </p:nvSpPr>
        <p:spPr>
          <a:xfrm>
            <a:off x="4739000" y="803186"/>
            <a:ext cx="3399320" cy="5248622"/>
          </a:xfrm>
          <a:prstGeom prst="rect">
            <a:avLst/>
          </a:prstGeom>
        </p:spPr>
        <p:txBody>
          <a:bodyPr vert="horz" lIns="91440" tIns="45720" rIns="91440" bIns="45720" numCol="1" rtlCol="0" anchor="ctr">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None/>
            </a:pPr>
            <a:r>
              <a:rPr lang="en-US" dirty="0"/>
              <a:t>Where can I buy amino acids?</a:t>
            </a:r>
          </a:p>
          <a:p>
            <a:r>
              <a:rPr lang="en-US" dirty="0"/>
              <a:t>Country Life </a:t>
            </a:r>
          </a:p>
          <a:p>
            <a:r>
              <a:rPr lang="en-US" dirty="0"/>
              <a:t>Sprouts Farmers Market</a:t>
            </a:r>
          </a:p>
          <a:p>
            <a:r>
              <a:rPr lang="en-US" dirty="0"/>
              <a:t>Natural Grocers</a:t>
            </a:r>
          </a:p>
          <a:p>
            <a:r>
              <a:rPr lang="en-US" dirty="0" err="1"/>
              <a:t>Shirlyns</a:t>
            </a:r>
            <a:r>
              <a:rPr lang="en-US" dirty="0"/>
              <a:t> Natural Foods</a:t>
            </a:r>
          </a:p>
          <a:p>
            <a:r>
              <a:rPr lang="en-US" dirty="0"/>
              <a:t>Vitamin Shoppe</a:t>
            </a:r>
          </a:p>
          <a:p>
            <a:r>
              <a:rPr lang="en-US" dirty="0" err="1"/>
              <a:t>Vitacost.com</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1631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BA051-A721-FD4E-90A0-B3B0E0AEB86A}"/>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96099DA-5864-B64E-A342-B70024332FF8}"/>
              </a:ext>
            </a:extLst>
          </p:cNvPr>
          <p:cNvSpPr>
            <a:spLocks noGrp="1"/>
          </p:cNvSpPr>
          <p:nvPr>
            <p:ph idx="1"/>
          </p:nvPr>
        </p:nvSpPr>
        <p:spPr/>
        <p:txBody>
          <a:bodyPr>
            <a:normAutofit/>
          </a:bodyPr>
          <a:lstStyle/>
          <a:p>
            <a:r>
              <a:rPr lang="en-US" u="sng" dirty="0"/>
              <a:t>The Anti-anxiety Food Solution</a:t>
            </a:r>
            <a:r>
              <a:rPr lang="en-US" dirty="0"/>
              <a:t> by Trudy Scott, CN</a:t>
            </a:r>
          </a:p>
          <a:p>
            <a:r>
              <a:rPr lang="en-US" u="sng" dirty="0"/>
              <a:t>The Body’s Role in Addictions</a:t>
            </a:r>
            <a:r>
              <a:rPr lang="en-US" dirty="0"/>
              <a:t> by Jean </a:t>
            </a:r>
            <a:r>
              <a:rPr lang="en-US" dirty="0" err="1"/>
              <a:t>Armour</a:t>
            </a:r>
            <a:r>
              <a:rPr lang="en-US" dirty="0"/>
              <a:t>, MA</a:t>
            </a:r>
          </a:p>
          <a:p>
            <a:r>
              <a:rPr lang="en-US" u="sng" dirty="0"/>
              <a:t>The Diet Cure</a:t>
            </a:r>
            <a:r>
              <a:rPr lang="en-US" dirty="0"/>
              <a:t> by Julia Ross, MA</a:t>
            </a:r>
          </a:p>
          <a:p>
            <a:r>
              <a:rPr lang="en-US" u="sng" dirty="0"/>
              <a:t>The Mood Cure</a:t>
            </a:r>
            <a:r>
              <a:rPr lang="en-US" dirty="0"/>
              <a:t> by Julia Ross, MA </a:t>
            </a:r>
          </a:p>
          <a:p>
            <a:r>
              <a:rPr lang="en-US" u="sng" dirty="0"/>
              <a:t>The Craving Cure</a:t>
            </a:r>
            <a:r>
              <a:rPr lang="en-US" dirty="0"/>
              <a:t> by Julia Ross, MA</a:t>
            </a:r>
          </a:p>
          <a:p>
            <a:r>
              <a:rPr lang="en-US" u="sng" dirty="0"/>
              <a:t>The </a:t>
            </a:r>
            <a:r>
              <a:rPr lang="en-US" u="sng" dirty="0" err="1"/>
              <a:t>Ultramind</a:t>
            </a:r>
            <a:r>
              <a:rPr lang="en-US" u="sng" dirty="0"/>
              <a:t> </a:t>
            </a:r>
            <a:r>
              <a:rPr lang="en-US" dirty="0"/>
              <a:t>Solution by Mark Hyman, M.D.</a:t>
            </a:r>
          </a:p>
          <a:p>
            <a:r>
              <a:rPr lang="en-US" u="sng" dirty="0"/>
              <a:t>Seven Weeks to Sobriety</a:t>
            </a:r>
            <a:r>
              <a:rPr lang="en-US" dirty="0"/>
              <a:t> by Joan Mathew Larson, PhD</a:t>
            </a:r>
          </a:p>
          <a:p>
            <a:r>
              <a:rPr lang="en-US" u="sng" dirty="0"/>
              <a:t>Why Isn’t My Brain Working?</a:t>
            </a:r>
            <a:r>
              <a:rPr lang="en-US" dirty="0"/>
              <a:t> by </a:t>
            </a:r>
            <a:r>
              <a:rPr lang="en-US" dirty="0" err="1"/>
              <a:t>Datis</a:t>
            </a:r>
            <a:r>
              <a:rPr lang="en-US" dirty="0"/>
              <a:t> </a:t>
            </a:r>
            <a:r>
              <a:rPr lang="en-US" dirty="0" err="1"/>
              <a:t>Kharrazian</a:t>
            </a:r>
            <a:r>
              <a:rPr lang="en-US" dirty="0"/>
              <a:t> </a:t>
            </a:r>
            <a:r>
              <a:rPr lang="en-US" dirty="0" err="1"/>
              <a:t>DHSc</a:t>
            </a:r>
            <a:r>
              <a:rPr lang="en-US" dirty="0"/>
              <a:t>, DC, MS</a:t>
            </a:r>
          </a:p>
          <a:p>
            <a:endParaRPr lang="en-US" dirty="0"/>
          </a:p>
          <a:p>
            <a:r>
              <a:rPr lang="en-US" dirty="0"/>
              <a:t>Academy For Addiction &amp; Mental Health Nutrition  </a:t>
            </a:r>
            <a:r>
              <a:rPr lang="en-US" dirty="0" err="1"/>
              <a:t>addictionnutritionacademy.com</a:t>
            </a:r>
            <a:r>
              <a:rPr lang="en-US" dirty="0"/>
              <a:t>  </a:t>
            </a:r>
          </a:p>
          <a:p>
            <a:endParaRPr lang="en-US" dirty="0"/>
          </a:p>
        </p:txBody>
      </p:sp>
    </p:spTree>
    <p:extLst>
      <p:ext uri="{BB962C8B-B14F-4D97-AF65-F5344CB8AC3E}">
        <p14:creationId xmlns:p14="http://schemas.microsoft.com/office/powerpoint/2010/main" val="3737589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31634-8588-4745-A390-17F0012BC341}"/>
              </a:ext>
            </a:extLst>
          </p:cNvPr>
          <p:cNvSpPr>
            <a:spLocks noGrp="1"/>
          </p:cNvSpPr>
          <p:nvPr>
            <p:ph type="title"/>
          </p:nvPr>
        </p:nvSpPr>
        <p:spPr/>
        <p:txBody>
          <a:bodyPr>
            <a:normAutofit fontScale="90000"/>
          </a:bodyPr>
          <a:lstStyle/>
          <a:p>
            <a:r>
              <a:rPr lang="en-US" dirty="0"/>
              <a:t>Benefits of Using Nutrition </a:t>
            </a:r>
            <a:br>
              <a:rPr lang="en-US" dirty="0"/>
            </a:br>
            <a:r>
              <a:rPr lang="en-US" dirty="0"/>
              <a:t>to Manage Your Mental Health</a:t>
            </a:r>
          </a:p>
        </p:txBody>
      </p:sp>
      <p:sp>
        <p:nvSpPr>
          <p:cNvPr id="3" name="Content Placeholder 2">
            <a:extLst>
              <a:ext uri="{FF2B5EF4-FFF2-40B4-BE49-F238E27FC236}">
                <a16:creationId xmlns:a16="http://schemas.microsoft.com/office/drawing/2014/main" id="{E02030C8-9877-7B46-B90D-50CFBB5A2A52}"/>
              </a:ext>
            </a:extLst>
          </p:cNvPr>
          <p:cNvSpPr>
            <a:spLocks noGrp="1"/>
          </p:cNvSpPr>
          <p:nvPr>
            <p:ph idx="1"/>
          </p:nvPr>
        </p:nvSpPr>
        <p:spPr>
          <a:xfrm>
            <a:off x="5118447" y="803185"/>
            <a:ext cx="6240719" cy="6054815"/>
          </a:xfrm>
        </p:spPr>
        <p:txBody>
          <a:bodyPr>
            <a:normAutofit fontScale="77500" lnSpcReduction="20000"/>
          </a:bodyPr>
          <a:lstStyle/>
          <a:p>
            <a:pPr marL="0" indent="0">
              <a:buNone/>
            </a:pPr>
            <a:r>
              <a:rPr lang="en-US" sz="2200" b="1" u="sng" dirty="0"/>
              <a:t>Self-efficacy</a:t>
            </a:r>
            <a:r>
              <a:rPr lang="en-US" sz="2100" b="1" u="sng" dirty="0"/>
              <a:t> (control within yourself)</a:t>
            </a:r>
          </a:p>
          <a:p>
            <a:pPr lvl="1"/>
            <a:r>
              <a:rPr lang="en-US" sz="1800" dirty="0"/>
              <a:t>You will begin to feel more in control of your body and your emotions.</a:t>
            </a:r>
          </a:p>
          <a:p>
            <a:pPr lvl="1"/>
            <a:r>
              <a:rPr lang="en-US" sz="1800" dirty="0"/>
              <a:t>You get to decide what to do to help your body.</a:t>
            </a:r>
          </a:p>
          <a:p>
            <a:pPr lvl="1"/>
            <a:r>
              <a:rPr lang="en-US" sz="1800" dirty="0"/>
              <a:t>It promotes body awareness. Paying attention to your body sensations and symptoms will help you decide how to proceed. </a:t>
            </a:r>
          </a:p>
          <a:p>
            <a:pPr lvl="1"/>
            <a:r>
              <a:rPr lang="en-US" sz="1800" dirty="0"/>
              <a:t>You can tailor it to fit your needs and the uniqueness of your body.</a:t>
            </a:r>
            <a:endParaRPr lang="en-US" dirty="0"/>
          </a:p>
          <a:p>
            <a:pPr marL="0" indent="0">
              <a:buNone/>
            </a:pPr>
            <a:r>
              <a:rPr lang="en-US" sz="2200" b="1" u="sng" dirty="0"/>
              <a:t>Makes other forms of therapy more effective</a:t>
            </a:r>
          </a:p>
          <a:p>
            <a:pPr lvl="1"/>
            <a:r>
              <a:rPr lang="en-US" sz="1800" dirty="0"/>
              <a:t>Knowing how to manage your blood sugar will improve your emotional regulation. </a:t>
            </a:r>
          </a:p>
          <a:p>
            <a:pPr lvl="1"/>
            <a:r>
              <a:rPr lang="en-US" sz="1800" dirty="0"/>
              <a:t>You will begin to feel more grounded and less overwhelmed. </a:t>
            </a:r>
          </a:p>
          <a:p>
            <a:pPr lvl="1"/>
            <a:r>
              <a:rPr lang="en-US" sz="1800" dirty="0"/>
              <a:t>Your pre-frontal cortex will be “on-line” which means you have access to your executive functioning such as  goal setting, rational thinking and willpower.</a:t>
            </a:r>
          </a:p>
          <a:p>
            <a:pPr lvl="1"/>
            <a:r>
              <a:rPr lang="en-US" sz="1800" dirty="0"/>
              <a:t>It will make all of your coping skills more effective. For example:</a:t>
            </a:r>
          </a:p>
          <a:p>
            <a:pPr lvl="2"/>
            <a:r>
              <a:rPr lang="en-US" sz="1800" u="sng" dirty="0"/>
              <a:t>meditation</a:t>
            </a:r>
            <a:r>
              <a:rPr lang="en-US" sz="1800" dirty="0"/>
              <a:t>, your mind will be more calm</a:t>
            </a:r>
          </a:p>
          <a:p>
            <a:pPr lvl="2"/>
            <a:r>
              <a:rPr lang="en-US" sz="1800" u="sng" dirty="0"/>
              <a:t>physical exercise</a:t>
            </a:r>
            <a:r>
              <a:rPr lang="en-US" sz="1800" dirty="0"/>
              <a:t>, you will have more energy</a:t>
            </a:r>
          </a:p>
          <a:p>
            <a:pPr lvl="2"/>
            <a:r>
              <a:rPr lang="en-US" sz="1800" u="sng" dirty="0"/>
              <a:t>journaling</a:t>
            </a:r>
            <a:r>
              <a:rPr lang="en-US" sz="1800" dirty="0"/>
              <a:t>, your thoughts will be less foggy</a:t>
            </a:r>
          </a:p>
          <a:p>
            <a:pPr lvl="2"/>
            <a:r>
              <a:rPr lang="en-US" sz="1800" u="sng" dirty="0"/>
              <a:t>spending time with your family and friends</a:t>
            </a:r>
            <a:r>
              <a:rPr lang="en-US" sz="1800" dirty="0"/>
              <a:t>, your mood will be more stable, which helps with communication skills and an ability to maintain relationships</a:t>
            </a:r>
          </a:p>
          <a:p>
            <a:endParaRPr lang="en-US" dirty="0"/>
          </a:p>
        </p:txBody>
      </p:sp>
    </p:spTree>
    <p:extLst>
      <p:ext uri="{BB962C8B-B14F-4D97-AF65-F5344CB8AC3E}">
        <p14:creationId xmlns:p14="http://schemas.microsoft.com/office/powerpoint/2010/main" val="1443419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BB51C-BF73-674A-B816-9FD32AAE0D13}"/>
              </a:ext>
            </a:extLst>
          </p:cNvPr>
          <p:cNvSpPr>
            <a:spLocks noGrp="1"/>
          </p:cNvSpPr>
          <p:nvPr>
            <p:ph type="title"/>
          </p:nvPr>
        </p:nvSpPr>
        <p:spPr/>
        <p:txBody>
          <a:bodyPr>
            <a:normAutofit fontScale="90000"/>
          </a:bodyPr>
          <a:lstStyle/>
          <a:p>
            <a:r>
              <a:rPr lang="en-US" dirty="0"/>
              <a:t>Benefits of Using Nutrition </a:t>
            </a:r>
            <a:br>
              <a:rPr lang="en-US" dirty="0"/>
            </a:br>
            <a:r>
              <a:rPr lang="en-US" dirty="0"/>
              <a:t>to Manage Your Mental Health (cont.)</a:t>
            </a:r>
          </a:p>
        </p:txBody>
      </p:sp>
      <p:sp>
        <p:nvSpPr>
          <p:cNvPr id="3" name="Content Placeholder 2">
            <a:extLst>
              <a:ext uri="{FF2B5EF4-FFF2-40B4-BE49-F238E27FC236}">
                <a16:creationId xmlns:a16="http://schemas.microsoft.com/office/drawing/2014/main" id="{A5379DDF-7228-5E44-A8A5-8FCA00186099}"/>
              </a:ext>
            </a:extLst>
          </p:cNvPr>
          <p:cNvSpPr>
            <a:spLocks noGrp="1"/>
          </p:cNvSpPr>
          <p:nvPr>
            <p:ph idx="1"/>
          </p:nvPr>
        </p:nvSpPr>
        <p:spPr/>
        <p:txBody>
          <a:bodyPr>
            <a:normAutofit fontScale="92500" lnSpcReduction="10000"/>
          </a:bodyPr>
          <a:lstStyle/>
          <a:p>
            <a:pPr marL="0" indent="0">
              <a:buNone/>
            </a:pPr>
            <a:r>
              <a:rPr lang="en-US" b="1" u="sng" dirty="0"/>
              <a:t>Restores Neurotransmitters (brain function):</a:t>
            </a:r>
            <a:endParaRPr lang="en-US" dirty="0"/>
          </a:p>
          <a:p>
            <a:pPr lvl="1"/>
            <a:r>
              <a:rPr lang="en-US" dirty="0"/>
              <a:t>Neurotransmitters are in the brain and help manage our emotional and mental health. </a:t>
            </a:r>
          </a:p>
          <a:p>
            <a:pPr lvl="1"/>
            <a:r>
              <a:rPr lang="en-US" dirty="0"/>
              <a:t>As you eat more healthy, the body heals itself and rebuilds neurotransmitters that have become depleted by stress, substance use and poor eating habits. </a:t>
            </a:r>
          </a:p>
          <a:p>
            <a:pPr lvl="1"/>
            <a:r>
              <a:rPr lang="en-US" dirty="0"/>
              <a:t>Supplements, such as amino acids, vitamins and minerals can help support and rebuild neurotransmitters as you adapt your eating habits to support healthy brain function.</a:t>
            </a:r>
          </a:p>
          <a:p>
            <a:pPr lvl="1"/>
            <a:r>
              <a:rPr lang="en-US" dirty="0"/>
              <a:t>Supplements are non-addictive. Once your body has rebuilt its supply, you can stop taking them. This restoration can be within months or a year or more. </a:t>
            </a:r>
          </a:p>
          <a:p>
            <a:pPr lvl="1"/>
            <a:r>
              <a:rPr lang="en-US" dirty="0"/>
              <a:t>A person can feel benefits from amino acids within 20 minutes. </a:t>
            </a:r>
          </a:p>
          <a:p>
            <a:pPr lvl="1"/>
            <a:r>
              <a:rPr lang="en-US" dirty="0"/>
              <a:t>In most people, amino acids have no side effect. Some people might have minimal side effects such as a stomach ache, headache or feeling jittery. </a:t>
            </a:r>
          </a:p>
          <a:p>
            <a:pPr lvl="1"/>
            <a:r>
              <a:rPr lang="en-US" dirty="0"/>
              <a:t>Supplements have no withdrawal symptoms.</a:t>
            </a:r>
          </a:p>
          <a:p>
            <a:endParaRPr lang="en-US" dirty="0"/>
          </a:p>
        </p:txBody>
      </p:sp>
    </p:spTree>
    <p:extLst>
      <p:ext uri="{BB962C8B-B14F-4D97-AF65-F5344CB8AC3E}">
        <p14:creationId xmlns:p14="http://schemas.microsoft.com/office/powerpoint/2010/main" val="364038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173F0-23FA-CE4B-9AF4-6969A873AA2D}"/>
              </a:ext>
            </a:extLst>
          </p:cNvPr>
          <p:cNvSpPr>
            <a:spLocks noGrp="1"/>
          </p:cNvSpPr>
          <p:nvPr>
            <p:ph type="title"/>
          </p:nvPr>
        </p:nvSpPr>
        <p:spPr/>
        <p:txBody>
          <a:bodyPr>
            <a:normAutofit fontScale="90000"/>
          </a:bodyPr>
          <a:lstStyle/>
          <a:p>
            <a:r>
              <a:rPr lang="en-US" dirty="0"/>
              <a:t>Benefits of Using Nutrition </a:t>
            </a:r>
            <a:br>
              <a:rPr lang="en-US" dirty="0"/>
            </a:br>
            <a:r>
              <a:rPr lang="en-US" dirty="0"/>
              <a:t>to Manage Your Mental Health (cont.)</a:t>
            </a:r>
          </a:p>
        </p:txBody>
      </p:sp>
      <p:sp>
        <p:nvSpPr>
          <p:cNvPr id="3" name="Content Placeholder 2">
            <a:extLst>
              <a:ext uri="{FF2B5EF4-FFF2-40B4-BE49-F238E27FC236}">
                <a16:creationId xmlns:a16="http://schemas.microsoft.com/office/drawing/2014/main" id="{BCADD737-D9E1-7A40-AC61-21AEC0866BB9}"/>
              </a:ext>
            </a:extLst>
          </p:cNvPr>
          <p:cNvSpPr>
            <a:spLocks noGrp="1"/>
          </p:cNvSpPr>
          <p:nvPr>
            <p:ph idx="1"/>
          </p:nvPr>
        </p:nvSpPr>
        <p:spPr/>
        <p:txBody>
          <a:bodyPr/>
          <a:lstStyle/>
          <a:p>
            <a:pPr marL="0" indent="0">
              <a:buNone/>
            </a:pPr>
            <a:r>
              <a:rPr lang="en-US" b="1" u="sng" dirty="0"/>
              <a:t>Saves Money</a:t>
            </a:r>
            <a:endParaRPr lang="en-US" dirty="0"/>
          </a:p>
          <a:p>
            <a:pPr lvl="1"/>
            <a:r>
              <a:rPr lang="en-US" dirty="0"/>
              <a:t>Eating well means shopping at grocery stores instead of convenience stores, which promote eating junk food. </a:t>
            </a:r>
          </a:p>
          <a:p>
            <a:pPr lvl="1"/>
            <a:r>
              <a:rPr lang="en-US" dirty="0"/>
              <a:t>Cooking your own food is less expensive and more healthy. </a:t>
            </a:r>
          </a:p>
          <a:p>
            <a:pPr lvl="1"/>
            <a:r>
              <a:rPr lang="en-US" dirty="0"/>
              <a:t>Eating healthy will reduce the risk of medical illness such as diabetes, heart disease and cancer. (Medical costs are the #1 reason people file for bankruptcy.)</a:t>
            </a:r>
          </a:p>
          <a:p>
            <a:pPr lvl="1"/>
            <a:r>
              <a:rPr lang="en-US" dirty="0"/>
              <a:t>Proper nutrition improves mental health and costs associated with mental health issues. </a:t>
            </a:r>
          </a:p>
          <a:p>
            <a:pPr marL="0" indent="0">
              <a:buNone/>
            </a:pPr>
            <a:endParaRPr lang="en-US" dirty="0"/>
          </a:p>
          <a:p>
            <a:pPr marL="0" indent="0">
              <a:buNone/>
            </a:pPr>
            <a:r>
              <a:rPr lang="en-US" dirty="0"/>
              <a:t>Good nutrition does not replace good medical care. This information is not meant to be used in place of medical care. </a:t>
            </a:r>
          </a:p>
          <a:p>
            <a:endParaRPr lang="en-US" dirty="0"/>
          </a:p>
        </p:txBody>
      </p:sp>
    </p:spTree>
    <p:extLst>
      <p:ext uri="{BB962C8B-B14F-4D97-AF65-F5344CB8AC3E}">
        <p14:creationId xmlns:p14="http://schemas.microsoft.com/office/powerpoint/2010/main" val="1308667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52968-3830-FF4B-B895-87D066C696D3}"/>
              </a:ext>
            </a:extLst>
          </p:cNvPr>
          <p:cNvSpPr>
            <a:spLocks noGrp="1"/>
          </p:cNvSpPr>
          <p:nvPr>
            <p:ph type="title"/>
          </p:nvPr>
        </p:nvSpPr>
        <p:spPr/>
        <p:txBody>
          <a:bodyPr>
            <a:normAutofit fontScale="90000"/>
          </a:bodyPr>
          <a:lstStyle/>
          <a:p>
            <a:r>
              <a:rPr lang="en-US" dirty="0"/>
              <a:t>Benefits of Using Nutrition </a:t>
            </a:r>
            <a:br>
              <a:rPr lang="en-US" dirty="0"/>
            </a:br>
            <a:r>
              <a:rPr lang="en-US" dirty="0"/>
              <a:t>to Manage Your Mental Health (cont.)</a:t>
            </a:r>
          </a:p>
        </p:txBody>
      </p:sp>
      <p:sp>
        <p:nvSpPr>
          <p:cNvPr id="3" name="Content Placeholder 2">
            <a:extLst>
              <a:ext uri="{FF2B5EF4-FFF2-40B4-BE49-F238E27FC236}">
                <a16:creationId xmlns:a16="http://schemas.microsoft.com/office/drawing/2014/main" id="{258C8732-83AA-994F-9B9F-AE92E8FDA2C9}"/>
              </a:ext>
            </a:extLst>
          </p:cNvPr>
          <p:cNvSpPr>
            <a:spLocks noGrp="1"/>
          </p:cNvSpPr>
          <p:nvPr>
            <p:ph idx="1"/>
          </p:nvPr>
        </p:nvSpPr>
        <p:spPr/>
        <p:txBody>
          <a:bodyPr/>
          <a:lstStyle/>
          <a:p>
            <a:r>
              <a:rPr lang="en-US" dirty="0"/>
              <a:t>There is a lot of shame around mental health illness and chronic substance abuse.</a:t>
            </a:r>
          </a:p>
          <a:p>
            <a:r>
              <a:rPr lang="en-US" dirty="0"/>
              <a:t>Clients may be doing everything “right” and it is still not enough.</a:t>
            </a:r>
          </a:p>
          <a:p>
            <a:r>
              <a:rPr lang="en-US" dirty="0"/>
              <a:t>If clients are unaware of how bio-chemistry plays a part in their mental health, it may feel like emotions “come out of nowhere” or they lack control, which feeds their fear. </a:t>
            </a:r>
          </a:p>
          <a:p>
            <a:r>
              <a:rPr lang="en-US" dirty="0"/>
              <a:t>Educating client’s about their bio-chemistry improves their self-efficacy (one of the first benefits listed.)</a:t>
            </a:r>
          </a:p>
        </p:txBody>
      </p:sp>
    </p:spTree>
    <p:extLst>
      <p:ext uri="{BB962C8B-B14F-4D97-AF65-F5344CB8AC3E}">
        <p14:creationId xmlns:p14="http://schemas.microsoft.com/office/powerpoint/2010/main" val="354633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0E595-DB75-004D-B32B-57F3D930666B}"/>
              </a:ext>
            </a:extLst>
          </p:cNvPr>
          <p:cNvSpPr>
            <a:spLocks noGrp="1"/>
          </p:cNvSpPr>
          <p:nvPr>
            <p:ph type="title"/>
          </p:nvPr>
        </p:nvSpPr>
        <p:spPr/>
        <p:txBody>
          <a:bodyPr>
            <a:normAutofit/>
          </a:bodyPr>
          <a:lstStyle/>
          <a:p>
            <a:r>
              <a:rPr lang="en-US" dirty="0"/>
              <a:t>Quick overview of what I discuss with clients</a:t>
            </a:r>
          </a:p>
        </p:txBody>
      </p:sp>
      <p:sp>
        <p:nvSpPr>
          <p:cNvPr id="3" name="Content Placeholder 2">
            <a:extLst>
              <a:ext uri="{FF2B5EF4-FFF2-40B4-BE49-F238E27FC236}">
                <a16:creationId xmlns:a16="http://schemas.microsoft.com/office/drawing/2014/main" id="{A60E1A0E-F434-2443-A012-9369D4630220}"/>
              </a:ext>
            </a:extLst>
          </p:cNvPr>
          <p:cNvSpPr>
            <a:spLocks noGrp="1"/>
          </p:cNvSpPr>
          <p:nvPr>
            <p:ph idx="1"/>
          </p:nvPr>
        </p:nvSpPr>
        <p:spPr/>
        <p:txBody>
          <a:bodyPr/>
          <a:lstStyle/>
          <a:p>
            <a:r>
              <a:rPr lang="en-US" dirty="0"/>
              <a:t>Basic principles for good nutrition: identify protein, complex carbs, simple carbs and good fats.</a:t>
            </a:r>
          </a:p>
          <a:p>
            <a:r>
              <a:rPr lang="en-US" dirty="0"/>
              <a:t>Blood sugar’s impact on emotional health.</a:t>
            </a:r>
          </a:p>
          <a:p>
            <a:r>
              <a:rPr lang="en-US" dirty="0"/>
              <a:t>Identify vitamins, minerals and amino acids.</a:t>
            </a:r>
          </a:p>
          <a:p>
            <a:r>
              <a:rPr lang="en-US" dirty="0"/>
              <a:t>Fill out the Amino Acid Therapy Chart</a:t>
            </a:r>
          </a:p>
          <a:p>
            <a:r>
              <a:rPr lang="en-US" dirty="0"/>
              <a:t>Go into detail about how to use amino acids to rebuild neurotransmitters. </a:t>
            </a:r>
          </a:p>
          <a:p>
            <a:r>
              <a:rPr lang="en-US" dirty="0"/>
              <a:t>Discuss other possible culprits of anxiety, depression and substance use.</a:t>
            </a:r>
          </a:p>
        </p:txBody>
      </p:sp>
    </p:spTree>
    <p:extLst>
      <p:ext uri="{BB962C8B-B14F-4D97-AF65-F5344CB8AC3E}">
        <p14:creationId xmlns:p14="http://schemas.microsoft.com/office/powerpoint/2010/main" val="1711238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2EEDF-244C-B141-AC6D-A721E9D68D69}"/>
              </a:ext>
            </a:extLst>
          </p:cNvPr>
          <p:cNvSpPr>
            <a:spLocks noGrp="1"/>
          </p:cNvSpPr>
          <p:nvPr>
            <p:ph type="title"/>
          </p:nvPr>
        </p:nvSpPr>
        <p:spPr>
          <a:xfrm>
            <a:off x="888631" y="2349925"/>
            <a:ext cx="3498979" cy="2456442"/>
          </a:xfrm>
        </p:spPr>
        <p:txBody>
          <a:bodyPr/>
          <a:lstStyle/>
          <a:p>
            <a:r>
              <a:rPr lang="en-US" dirty="0"/>
              <a:t>Protein</a:t>
            </a:r>
          </a:p>
        </p:txBody>
      </p:sp>
      <p:sp>
        <p:nvSpPr>
          <p:cNvPr id="3" name="Content Placeholder 2">
            <a:extLst>
              <a:ext uri="{FF2B5EF4-FFF2-40B4-BE49-F238E27FC236}">
                <a16:creationId xmlns:a16="http://schemas.microsoft.com/office/drawing/2014/main" id="{B84EE8C3-690C-174D-AAF3-6550EA709769}"/>
              </a:ext>
            </a:extLst>
          </p:cNvPr>
          <p:cNvSpPr>
            <a:spLocks noGrp="1"/>
          </p:cNvSpPr>
          <p:nvPr>
            <p:ph idx="1"/>
          </p:nvPr>
        </p:nvSpPr>
        <p:spPr>
          <a:xfrm>
            <a:off x="4572001" y="803186"/>
            <a:ext cx="3065171" cy="5248622"/>
          </a:xfrm>
        </p:spPr>
        <p:txBody>
          <a:bodyPr numCol="1">
            <a:normAutofit/>
          </a:bodyPr>
          <a:lstStyle/>
          <a:p>
            <a:pPr marL="0" indent="0">
              <a:buNone/>
            </a:pPr>
            <a:r>
              <a:rPr lang="en-US" sz="1400" dirty="0"/>
              <a:t>WHAT DOES IT DO IN OUR BODY?</a:t>
            </a:r>
          </a:p>
          <a:p>
            <a:pPr lvl="1"/>
            <a:r>
              <a:rPr lang="en-US" sz="1500" dirty="0"/>
              <a:t>builds muscle</a:t>
            </a:r>
          </a:p>
          <a:p>
            <a:pPr lvl="1"/>
            <a:r>
              <a:rPr lang="en-US" sz="1500" dirty="0"/>
              <a:t>provides sustained energy</a:t>
            </a:r>
          </a:p>
          <a:p>
            <a:pPr lvl="1"/>
            <a:r>
              <a:rPr lang="en-US" sz="1500" dirty="0"/>
              <a:t>provides amino acids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p:txBody>
      </p:sp>
      <p:sp>
        <p:nvSpPr>
          <p:cNvPr id="6" name="Content Placeholder 2">
            <a:extLst>
              <a:ext uri="{FF2B5EF4-FFF2-40B4-BE49-F238E27FC236}">
                <a16:creationId xmlns:a16="http://schemas.microsoft.com/office/drawing/2014/main" id="{2C72BE4B-633D-C54D-AD30-B36D3FD92182}"/>
              </a:ext>
            </a:extLst>
          </p:cNvPr>
          <p:cNvSpPr txBox="1">
            <a:spLocks/>
          </p:cNvSpPr>
          <p:nvPr/>
        </p:nvSpPr>
        <p:spPr>
          <a:xfrm>
            <a:off x="8075054" y="803185"/>
            <a:ext cx="3153177" cy="5468825"/>
          </a:xfrm>
          <a:prstGeom prst="rect">
            <a:avLst/>
          </a:prstGeom>
        </p:spPr>
        <p:txBody>
          <a:bodyPr vert="horz" lIns="91440" tIns="45720" rIns="91440" bIns="45720" numCol="1" rtlCol="0" anchor="ctr">
            <a:normAutofit fontScale="700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r>
              <a:rPr lang="en-US" sz="2000" dirty="0"/>
              <a:t>WHERE DO WE FIND IT?</a:t>
            </a:r>
          </a:p>
          <a:p>
            <a:r>
              <a:rPr lang="en-US" sz="2100" dirty="0"/>
              <a:t>chicken</a:t>
            </a:r>
          </a:p>
          <a:p>
            <a:r>
              <a:rPr lang="en-US" sz="2100" dirty="0"/>
              <a:t>fish</a:t>
            </a:r>
          </a:p>
          <a:p>
            <a:r>
              <a:rPr lang="en-US" sz="2100" dirty="0"/>
              <a:t>meat</a:t>
            </a:r>
          </a:p>
          <a:p>
            <a:r>
              <a:rPr lang="en-US" sz="2100" dirty="0"/>
              <a:t>eggs</a:t>
            </a:r>
          </a:p>
          <a:p>
            <a:r>
              <a:rPr lang="en-US" sz="2100" dirty="0"/>
              <a:t>cheese</a:t>
            </a:r>
          </a:p>
          <a:p>
            <a:r>
              <a:rPr lang="en-US" sz="2100" dirty="0"/>
              <a:t>cottage cheese</a:t>
            </a:r>
          </a:p>
          <a:p>
            <a:r>
              <a:rPr lang="en-US" sz="2100" dirty="0"/>
              <a:t>yogurt (low sugar)</a:t>
            </a:r>
          </a:p>
          <a:p>
            <a:r>
              <a:rPr lang="en-US" sz="2100" dirty="0"/>
              <a:t>beans &amp; rice</a:t>
            </a:r>
          </a:p>
          <a:p>
            <a:r>
              <a:rPr lang="en-US" sz="2100" dirty="0"/>
              <a:t>quinoa</a:t>
            </a:r>
          </a:p>
          <a:p>
            <a:r>
              <a:rPr lang="en-US" sz="2100" dirty="0"/>
              <a:t>nutritional yeast</a:t>
            </a:r>
          </a:p>
          <a:p>
            <a:r>
              <a:rPr lang="en-US" sz="2100" dirty="0"/>
              <a:t>hemp seeds</a:t>
            </a:r>
          </a:p>
          <a:p>
            <a:r>
              <a:rPr lang="en-US" sz="2100" dirty="0"/>
              <a:t>nuts &amp; seeds</a:t>
            </a:r>
          </a:p>
          <a:p>
            <a:r>
              <a:rPr lang="en-US" sz="2100" dirty="0"/>
              <a:t>spirulina</a:t>
            </a:r>
          </a:p>
          <a:p>
            <a:r>
              <a:rPr lang="en-US" sz="2100" dirty="0"/>
              <a:t>nut butters</a:t>
            </a:r>
          </a:p>
        </p:txBody>
      </p:sp>
    </p:spTree>
    <p:extLst>
      <p:ext uri="{BB962C8B-B14F-4D97-AF65-F5344CB8AC3E}">
        <p14:creationId xmlns:p14="http://schemas.microsoft.com/office/powerpoint/2010/main" val="2745353938"/>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Atlas</Template>
  <TotalTime>1378</TotalTime>
  <Words>1760</Words>
  <Application>Microsoft Macintosh PowerPoint</Application>
  <PresentationFormat>Widescreen</PresentationFormat>
  <Paragraphs>367</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 Light</vt:lpstr>
      <vt:lpstr>Rockwell</vt:lpstr>
      <vt:lpstr>Wingdings</vt:lpstr>
      <vt:lpstr>Atlas</vt:lpstr>
      <vt:lpstr>Nutrition &amp; Emotional Health</vt:lpstr>
      <vt:lpstr>My Story</vt:lpstr>
      <vt:lpstr>My Story</vt:lpstr>
      <vt:lpstr>Benefits of Using Nutrition  to Manage Your Mental Health</vt:lpstr>
      <vt:lpstr>Benefits of Using Nutrition  to Manage Your Mental Health (cont.)</vt:lpstr>
      <vt:lpstr>Benefits of Using Nutrition  to Manage Your Mental Health (cont.)</vt:lpstr>
      <vt:lpstr>Benefits of Using Nutrition  to Manage Your Mental Health (cont.)</vt:lpstr>
      <vt:lpstr>Quick overview of what I discuss with clients</vt:lpstr>
      <vt:lpstr>Protein</vt:lpstr>
      <vt:lpstr>Complex Carbohydrates</vt:lpstr>
      <vt:lpstr>Simple Carbohydrates</vt:lpstr>
      <vt:lpstr>Good Fats</vt:lpstr>
      <vt:lpstr>Reactive Hypoglycemia</vt:lpstr>
      <vt:lpstr>Reactive Hypoglycemia</vt:lpstr>
      <vt:lpstr>Stable Blood Sugar</vt:lpstr>
      <vt:lpstr>Emotional Intensity Scale</vt:lpstr>
      <vt:lpstr>Discussion with client</vt:lpstr>
      <vt:lpstr>Vitamins  &amp; Minerals</vt:lpstr>
      <vt:lpstr>Amino Acids</vt:lpstr>
      <vt:lpstr>PowerPoint Presentation</vt:lpstr>
      <vt:lpstr>Benefits of Serotonin</vt:lpstr>
      <vt:lpstr>Symptoms of Low Serotonin</vt:lpstr>
      <vt:lpstr>Benefits of Catecholamines dopamine epinephrine norepinephrine</vt:lpstr>
      <vt:lpstr>Symptoms of Low Catecholamines </vt:lpstr>
      <vt:lpstr>Benefits of GABA</vt:lpstr>
      <vt:lpstr>Symptoms of Low GABA</vt:lpstr>
      <vt:lpstr>Theanine</vt:lpstr>
      <vt:lpstr>Benefits of Endorphins</vt:lpstr>
      <vt:lpstr>Symptoms of Low Endorphins</vt:lpstr>
      <vt:lpstr>Guide to taking Amino Acids</vt:lpstr>
      <vt:lpstr>Guide to taking Amino Acids (continued)</vt:lpstr>
      <vt:lpstr>Guide to taking Amino Acids (continued)</vt:lpstr>
      <vt:lpstr>Resources</vt:lpstr>
      <vt:lpstr>References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&amp; Emotional Health</dc:title>
  <dc:creator>Microsoft Office User</dc:creator>
  <cp:lastModifiedBy>Microsoft Office User</cp:lastModifiedBy>
  <cp:revision>35</cp:revision>
  <dcterms:created xsi:type="dcterms:W3CDTF">2019-02-23T20:58:39Z</dcterms:created>
  <dcterms:modified xsi:type="dcterms:W3CDTF">2019-03-03T19:35:10Z</dcterms:modified>
</cp:coreProperties>
</file>