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4580" r:id="rId3"/>
    <p:sldId id="257" r:id="rId4"/>
    <p:sldId id="258" r:id="rId5"/>
    <p:sldId id="259" r:id="rId6"/>
    <p:sldId id="4576" r:id="rId7"/>
    <p:sldId id="4577" r:id="rId8"/>
    <p:sldId id="457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varScale="1">
        <p:scale>
          <a:sx n="67" d="100"/>
          <a:sy n="67" d="100"/>
        </p:scale>
        <p:origin x="9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9860D3-65DC-42F2-B7FF-BF1AB17EE836}"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CF307383-B175-425A-ADD9-A0B56C415174}">
      <dgm:prSet/>
      <dgm:spPr/>
      <dgm:t>
        <a:bodyPr/>
        <a:lstStyle/>
        <a:p>
          <a:r>
            <a:rPr lang="en-US"/>
            <a:t>Perceived relevance of SO to care affects care</a:t>
          </a:r>
        </a:p>
      </dgm:t>
    </dgm:pt>
    <dgm:pt modelId="{6A4969E0-04AB-4E78-9A1A-A40224426D4E}" type="parTrans" cxnId="{629F969B-6120-4962-82DF-DE2337A94241}">
      <dgm:prSet/>
      <dgm:spPr/>
      <dgm:t>
        <a:bodyPr/>
        <a:lstStyle/>
        <a:p>
          <a:endParaRPr lang="en-US"/>
        </a:p>
      </dgm:t>
    </dgm:pt>
    <dgm:pt modelId="{5B6246FA-6E56-4989-892D-BD24AAB52EF0}" type="sibTrans" cxnId="{629F969B-6120-4962-82DF-DE2337A94241}">
      <dgm:prSet/>
      <dgm:spPr/>
      <dgm:t>
        <a:bodyPr/>
        <a:lstStyle/>
        <a:p>
          <a:endParaRPr lang="en-US"/>
        </a:p>
      </dgm:t>
    </dgm:pt>
    <dgm:pt modelId="{4E5F950A-179D-4F04-9636-7B1E91BBF4FE}">
      <dgm:prSet/>
      <dgm:spPr/>
      <dgm:t>
        <a:bodyPr/>
        <a:lstStyle/>
        <a:p>
          <a:r>
            <a:rPr lang="en-US"/>
            <a:t>Communication skills</a:t>
          </a:r>
        </a:p>
      </dgm:t>
    </dgm:pt>
    <dgm:pt modelId="{9E510732-69B7-4DA3-A154-CD32DE00947C}" type="parTrans" cxnId="{C38A167B-C42A-47E8-9991-40B79E62DFB4}">
      <dgm:prSet/>
      <dgm:spPr/>
      <dgm:t>
        <a:bodyPr/>
        <a:lstStyle/>
        <a:p>
          <a:endParaRPr lang="en-US"/>
        </a:p>
      </dgm:t>
    </dgm:pt>
    <dgm:pt modelId="{D75881F0-8596-45E1-9593-1E020175B348}" type="sibTrans" cxnId="{C38A167B-C42A-47E8-9991-40B79E62DFB4}">
      <dgm:prSet/>
      <dgm:spPr/>
      <dgm:t>
        <a:bodyPr/>
        <a:lstStyle/>
        <a:p>
          <a:endParaRPr lang="en-US"/>
        </a:p>
      </dgm:t>
    </dgm:pt>
    <dgm:pt modelId="{AAC0E07A-83E0-4BE5-9899-0CD86A680678}">
      <dgm:prSet/>
      <dgm:spPr/>
      <dgm:t>
        <a:bodyPr/>
        <a:lstStyle/>
        <a:p>
          <a:r>
            <a:rPr lang="en-US"/>
            <a:t>Language used by healthcare professionals – affirming, inclusive language</a:t>
          </a:r>
        </a:p>
      </dgm:t>
    </dgm:pt>
    <dgm:pt modelId="{48CBA259-605F-4772-BB2E-1423B4FE3C46}" type="parTrans" cxnId="{9C5E9634-8E9B-4890-B1FE-B25644A00288}">
      <dgm:prSet/>
      <dgm:spPr/>
      <dgm:t>
        <a:bodyPr/>
        <a:lstStyle/>
        <a:p>
          <a:endParaRPr lang="en-US"/>
        </a:p>
      </dgm:t>
    </dgm:pt>
    <dgm:pt modelId="{A4F7B2E1-1208-4FE8-904B-E404C5E0B2AD}" type="sibTrans" cxnId="{9C5E9634-8E9B-4890-B1FE-B25644A00288}">
      <dgm:prSet/>
      <dgm:spPr/>
      <dgm:t>
        <a:bodyPr/>
        <a:lstStyle/>
        <a:p>
          <a:endParaRPr lang="en-US"/>
        </a:p>
      </dgm:t>
    </dgm:pt>
    <dgm:pt modelId="{AF1EAE10-4DB5-4B48-9257-88D8DB33438A}">
      <dgm:prSet/>
      <dgm:spPr/>
      <dgm:t>
        <a:bodyPr/>
        <a:lstStyle/>
        <a:p>
          <a:r>
            <a:rPr lang="en-US"/>
            <a:t>Intake questionnaires – how they ask</a:t>
          </a:r>
        </a:p>
      </dgm:t>
    </dgm:pt>
    <dgm:pt modelId="{EABD243D-8DAC-4640-A894-4BF268193218}" type="parTrans" cxnId="{BB6CA9B2-6509-4E2F-A4BD-98F2347C3931}">
      <dgm:prSet/>
      <dgm:spPr/>
      <dgm:t>
        <a:bodyPr/>
        <a:lstStyle/>
        <a:p>
          <a:endParaRPr lang="en-US"/>
        </a:p>
      </dgm:t>
    </dgm:pt>
    <dgm:pt modelId="{C92DC2E2-DC43-4538-B94C-1E103F607760}" type="sibTrans" cxnId="{BB6CA9B2-6509-4E2F-A4BD-98F2347C3931}">
      <dgm:prSet/>
      <dgm:spPr/>
      <dgm:t>
        <a:bodyPr/>
        <a:lstStyle/>
        <a:p>
          <a:endParaRPr lang="en-US"/>
        </a:p>
      </dgm:t>
    </dgm:pt>
    <dgm:pt modelId="{8EA005B9-E4CC-4B33-A9C5-082B18B6B25C}">
      <dgm:prSet/>
      <dgm:spPr/>
      <dgm:t>
        <a:bodyPr/>
        <a:lstStyle/>
        <a:p>
          <a:r>
            <a:rPr lang="en-US"/>
            <a:t>Fear of poor treatment – heteronormative advice</a:t>
          </a:r>
        </a:p>
      </dgm:t>
    </dgm:pt>
    <dgm:pt modelId="{1B2D8AF4-B394-4F86-806E-0A4024091D91}" type="parTrans" cxnId="{7CA46F31-2FD3-4ECE-ABA4-D70C5D1FDCB4}">
      <dgm:prSet/>
      <dgm:spPr/>
      <dgm:t>
        <a:bodyPr/>
        <a:lstStyle/>
        <a:p>
          <a:endParaRPr lang="en-US"/>
        </a:p>
      </dgm:t>
    </dgm:pt>
    <dgm:pt modelId="{697F2928-E963-4302-90B3-AB5F7F0B3559}" type="sibTrans" cxnId="{7CA46F31-2FD3-4ECE-ABA4-D70C5D1FDCB4}">
      <dgm:prSet/>
      <dgm:spPr/>
      <dgm:t>
        <a:bodyPr/>
        <a:lstStyle/>
        <a:p>
          <a:endParaRPr lang="en-US"/>
        </a:p>
      </dgm:t>
    </dgm:pt>
    <dgm:pt modelId="{1C5CBFDF-0B67-4316-A9C9-B6E26D2F5C95}">
      <dgm:prSet/>
      <dgm:spPr/>
      <dgm:t>
        <a:bodyPr/>
        <a:lstStyle/>
        <a:p>
          <a:r>
            <a:rPr lang="en-US"/>
            <a:t>Fear of reaction to disclosure – discrimination/negative reaction</a:t>
          </a:r>
        </a:p>
      </dgm:t>
    </dgm:pt>
    <dgm:pt modelId="{0087D579-EF82-433B-B450-129B52B6F873}" type="parTrans" cxnId="{E09A7EC5-ADA6-4FCC-A557-69E6521E21ED}">
      <dgm:prSet/>
      <dgm:spPr/>
      <dgm:t>
        <a:bodyPr/>
        <a:lstStyle/>
        <a:p>
          <a:endParaRPr lang="en-US"/>
        </a:p>
      </dgm:t>
    </dgm:pt>
    <dgm:pt modelId="{1029C0D4-1EF9-490E-B4F5-9BAF53156FBB}" type="sibTrans" cxnId="{E09A7EC5-ADA6-4FCC-A557-69E6521E21ED}">
      <dgm:prSet/>
      <dgm:spPr/>
      <dgm:t>
        <a:bodyPr/>
        <a:lstStyle/>
        <a:p>
          <a:endParaRPr lang="en-US"/>
        </a:p>
      </dgm:t>
    </dgm:pt>
    <dgm:pt modelId="{09D7338F-3C22-4B23-8CAD-CF1D633F84CC}">
      <dgm:prSet/>
      <dgm:spPr/>
      <dgm:t>
        <a:bodyPr/>
        <a:lstStyle/>
        <a:p>
          <a:r>
            <a:rPr lang="en-US"/>
            <a:t>Disclosure is associated with indirect and direct outcomes (satisfaction, healthcare seeking, more screenings, self-reported health)</a:t>
          </a:r>
        </a:p>
      </dgm:t>
    </dgm:pt>
    <dgm:pt modelId="{626B63FA-1815-40AE-9608-97D80BF5590B}" type="parTrans" cxnId="{ECE125F0-13B6-46EA-8D3A-A8146109C75D}">
      <dgm:prSet/>
      <dgm:spPr/>
      <dgm:t>
        <a:bodyPr/>
        <a:lstStyle/>
        <a:p>
          <a:endParaRPr lang="en-US"/>
        </a:p>
      </dgm:t>
    </dgm:pt>
    <dgm:pt modelId="{64555B27-A82C-4E02-A0F8-CA77E14B7FC5}" type="sibTrans" cxnId="{ECE125F0-13B6-46EA-8D3A-A8146109C75D}">
      <dgm:prSet/>
      <dgm:spPr/>
      <dgm:t>
        <a:bodyPr/>
        <a:lstStyle/>
        <a:p>
          <a:endParaRPr lang="en-US"/>
        </a:p>
      </dgm:t>
    </dgm:pt>
    <dgm:pt modelId="{0CB8D39C-0029-4B1E-AE4F-B8C387648264}" type="pres">
      <dgm:prSet presAssocID="{A29860D3-65DC-42F2-B7FF-BF1AB17EE836}" presName="diagram" presStyleCnt="0">
        <dgm:presLayoutVars>
          <dgm:dir/>
          <dgm:resizeHandles val="exact"/>
        </dgm:presLayoutVars>
      </dgm:prSet>
      <dgm:spPr/>
    </dgm:pt>
    <dgm:pt modelId="{5E958504-2D03-47C5-A7E1-2B3CCB8F2DD5}" type="pres">
      <dgm:prSet presAssocID="{CF307383-B175-425A-ADD9-A0B56C415174}" presName="node" presStyleLbl="node1" presStyleIdx="0" presStyleCnt="7">
        <dgm:presLayoutVars>
          <dgm:bulletEnabled val="1"/>
        </dgm:presLayoutVars>
      </dgm:prSet>
      <dgm:spPr/>
    </dgm:pt>
    <dgm:pt modelId="{36916A79-EC09-4C2C-8FC7-DA9B4211169F}" type="pres">
      <dgm:prSet presAssocID="{5B6246FA-6E56-4989-892D-BD24AAB52EF0}" presName="sibTrans" presStyleCnt="0"/>
      <dgm:spPr/>
    </dgm:pt>
    <dgm:pt modelId="{4F96C20A-66B7-487F-BF61-DEB781BA5996}" type="pres">
      <dgm:prSet presAssocID="{4E5F950A-179D-4F04-9636-7B1E91BBF4FE}" presName="node" presStyleLbl="node1" presStyleIdx="1" presStyleCnt="7">
        <dgm:presLayoutVars>
          <dgm:bulletEnabled val="1"/>
        </dgm:presLayoutVars>
      </dgm:prSet>
      <dgm:spPr/>
    </dgm:pt>
    <dgm:pt modelId="{1553BA86-0541-45EE-95F4-EE468149A747}" type="pres">
      <dgm:prSet presAssocID="{D75881F0-8596-45E1-9593-1E020175B348}" presName="sibTrans" presStyleCnt="0"/>
      <dgm:spPr/>
    </dgm:pt>
    <dgm:pt modelId="{955647B9-2DA5-40E5-9352-8541658017EE}" type="pres">
      <dgm:prSet presAssocID="{AAC0E07A-83E0-4BE5-9899-0CD86A680678}" presName="node" presStyleLbl="node1" presStyleIdx="2" presStyleCnt="7">
        <dgm:presLayoutVars>
          <dgm:bulletEnabled val="1"/>
        </dgm:presLayoutVars>
      </dgm:prSet>
      <dgm:spPr/>
    </dgm:pt>
    <dgm:pt modelId="{D42D7279-4AB8-45AC-B352-02FFC62E57C4}" type="pres">
      <dgm:prSet presAssocID="{A4F7B2E1-1208-4FE8-904B-E404C5E0B2AD}" presName="sibTrans" presStyleCnt="0"/>
      <dgm:spPr/>
    </dgm:pt>
    <dgm:pt modelId="{75CF353C-8A3D-44FF-9D27-88C393626708}" type="pres">
      <dgm:prSet presAssocID="{AF1EAE10-4DB5-4B48-9257-88D8DB33438A}" presName="node" presStyleLbl="node1" presStyleIdx="3" presStyleCnt="7">
        <dgm:presLayoutVars>
          <dgm:bulletEnabled val="1"/>
        </dgm:presLayoutVars>
      </dgm:prSet>
      <dgm:spPr/>
    </dgm:pt>
    <dgm:pt modelId="{241C1559-4F7A-4ECE-930B-FDCC01937BD2}" type="pres">
      <dgm:prSet presAssocID="{C92DC2E2-DC43-4538-B94C-1E103F607760}" presName="sibTrans" presStyleCnt="0"/>
      <dgm:spPr/>
    </dgm:pt>
    <dgm:pt modelId="{7820A2CD-3158-4734-92A2-AE6CBCC911BB}" type="pres">
      <dgm:prSet presAssocID="{8EA005B9-E4CC-4B33-A9C5-082B18B6B25C}" presName="node" presStyleLbl="node1" presStyleIdx="4" presStyleCnt="7">
        <dgm:presLayoutVars>
          <dgm:bulletEnabled val="1"/>
        </dgm:presLayoutVars>
      </dgm:prSet>
      <dgm:spPr/>
    </dgm:pt>
    <dgm:pt modelId="{9F7884C4-F079-4038-8072-33602B0BF5D3}" type="pres">
      <dgm:prSet presAssocID="{697F2928-E963-4302-90B3-AB5F7F0B3559}" presName="sibTrans" presStyleCnt="0"/>
      <dgm:spPr/>
    </dgm:pt>
    <dgm:pt modelId="{47A836DC-DC12-49A4-A878-38783C1DECC8}" type="pres">
      <dgm:prSet presAssocID="{1C5CBFDF-0B67-4316-A9C9-B6E26D2F5C95}" presName="node" presStyleLbl="node1" presStyleIdx="5" presStyleCnt="7">
        <dgm:presLayoutVars>
          <dgm:bulletEnabled val="1"/>
        </dgm:presLayoutVars>
      </dgm:prSet>
      <dgm:spPr/>
    </dgm:pt>
    <dgm:pt modelId="{9F820E36-04FD-484D-AE5D-111868A9AA12}" type="pres">
      <dgm:prSet presAssocID="{1029C0D4-1EF9-490E-B4F5-9BAF53156FBB}" presName="sibTrans" presStyleCnt="0"/>
      <dgm:spPr/>
    </dgm:pt>
    <dgm:pt modelId="{6491B0B2-E752-4621-B918-9996CC2D95AD}" type="pres">
      <dgm:prSet presAssocID="{09D7338F-3C22-4B23-8CAD-CF1D633F84CC}" presName="node" presStyleLbl="node1" presStyleIdx="6" presStyleCnt="7">
        <dgm:presLayoutVars>
          <dgm:bulletEnabled val="1"/>
        </dgm:presLayoutVars>
      </dgm:prSet>
      <dgm:spPr/>
    </dgm:pt>
  </dgm:ptLst>
  <dgm:cxnLst>
    <dgm:cxn modelId="{2BD5D524-109D-4F27-8CBC-CFC303759665}" type="presOf" srcId="{4E5F950A-179D-4F04-9636-7B1E91BBF4FE}" destId="{4F96C20A-66B7-487F-BF61-DEB781BA5996}" srcOrd="0" destOrd="0" presId="urn:microsoft.com/office/officeart/2005/8/layout/default"/>
    <dgm:cxn modelId="{7CA46F31-2FD3-4ECE-ABA4-D70C5D1FDCB4}" srcId="{A29860D3-65DC-42F2-B7FF-BF1AB17EE836}" destId="{8EA005B9-E4CC-4B33-A9C5-082B18B6B25C}" srcOrd="4" destOrd="0" parTransId="{1B2D8AF4-B394-4F86-806E-0A4024091D91}" sibTransId="{697F2928-E963-4302-90B3-AB5F7F0B3559}"/>
    <dgm:cxn modelId="{9C5E9634-8E9B-4890-B1FE-B25644A00288}" srcId="{A29860D3-65DC-42F2-B7FF-BF1AB17EE836}" destId="{AAC0E07A-83E0-4BE5-9899-0CD86A680678}" srcOrd="2" destOrd="0" parTransId="{48CBA259-605F-4772-BB2E-1423B4FE3C46}" sibTransId="{A4F7B2E1-1208-4FE8-904B-E404C5E0B2AD}"/>
    <dgm:cxn modelId="{EE29586B-6DC5-4D50-B817-8BCD52B3BB0B}" type="presOf" srcId="{AAC0E07A-83E0-4BE5-9899-0CD86A680678}" destId="{955647B9-2DA5-40E5-9352-8541658017EE}" srcOrd="0" destOrd="0" presId="urn:microsoft.com/office/officeart/2005/8/layout/default"/>
    <dgm:cxn modelId="{2FE7D46F-1955-4B17-AC1A-CDCF6B927606}" type="presOf" srcId="{AF1EAE10-4DB5-4B48-9257-88D8DB33438A}" destId="{75CF353C-8A3D-44FF-9D27-88C393626708}" srcOrd="0" destOrd="0" presId="urn:microsoft.com/office/officeart/2005/8/layout/default"/>
    <dgm:cxn modelId="{3986EB78-711D-4962-A512-851DE28C02C6}" type="presOf" srcId="{09D7338F-3C22-4B23-8CAD-CF1D633F84CC}" destId="{6491B0B2-E752-4621-B918-9996CC2D95AD}" srcOrd="0" destOrd="0" presId="urn:microsoft.com/office/officeart/2005/8/layout/default"/>
    <dgm:cxn modelId="{C38A167B-C42A-47E8-9991-40B79E62DFB4}" srcId="{A29860D3-65DC-42F2-B7FF-BF1AB17EE836}" destId="{4E5F950A-179D-4F04-9636-7B1E91BBF4FE}" srcOrd="1" destOrd="0" parTransId="{9E510732-69B7-4DA3-A154-CD32DE00947C}" sibTransId="{D75881F0-8596-45E1-9593-1E020175B348}"/>
    <dgm:cxn modelId="{629F969B-6120-4962-82DF-DE2337A94241}" srcId="{A29860D3-65DC-42F2-B7FF-BF1AB17EE836}" destId="{CF307383-B175-425A-ADD9-A0B56C415174}" srcOrd="0" destOrd="0" parTransId="{6A4969E0-04AB-4E78-9A1A-A40224426D4E}" sibTransId="{5B6246FA-6E56-4989-892D-BD24AAB52EF0}"/>
    <dgm:cxn modelId="{56D166A4-0AF4-4C92-8641-C5F8ACE5E64C}" type="presOf" srcId="{A29860D3-65DC-42F2-B7FF-BF1AB17EE836}" destId="{0CB8D39C-0029-4B1E-AE4F-B8C387648264}" srcOrd="0" destOrd="0" presId="urn:microsoft.com/office/officeart/2005/8/layout/default"/>
    <dgm:cxn modelId="{BB6CA9B2-6509-4E2F-A4BD-98F2347C3931}" srcId="{A29860D3-65DC-42F2-B7FF-BF1AB17EE836}" destId="{AF1EAE10-4DB5-4B48-9257-88D8DB33438A}" srcOrd="3" destOrd="0" parTransId="{EABD243D-8DAC-4640-A894-4BF268193218}" sibTransId="{C92DC2E2-DC43-4538-B94C-1E103F607760}"/>
    <dgm:cxn modelId="{E09A7EC5-ADA6-4FCC-A557-69E6521E21ED}" srcId="{A29860D3-65DC-42F2-B7FF-BF1AB17EE836}" destId="{1C5CBFDF-0B67-4316-A9C9-B6E26D2F5C95}" srcOrd="5" destOrd="0" parTransId="{0087D579-EF82-433B-B450-129B52B6F873}" sibTransId="{1029C0D4-1EF9-490E-B4F5-9BAF53156FBB}"/>
    <dgm:cxn modelId="{080EF6C7-D183-4C7D-BC9E-B7E0F8CD450D}" type="presOf" srcId="{8EA005B9-E4CC-4B33-A9C5-082B18B6B25C}" destId="{7820A2CD-3158-4734-92A2-AE6CBCC911BB}" srcOrd="0" destOrd="0" presId="urn:microsoft.com/office/officeart/2005/8/layout/default"/>
    <dgm:cxn modelId="{AA1823CA-EED5-431E-AA2E-7256F06F7487}" type="presOf" srcId="{CF307383-B175-425A-ADD9-A0B56C415174}" destId="{5E958504-2D03-47C5-A7E1-2B3CCB8F2DD5}" srcOrd="0" destOrd="0" presId="urn:microsoft.com/office/officeart/2005/8/layout/default"/>
    <dgm:cxn modelId="{2B0C3BE8-CE0E-4917-B2D3-9552CD818EE4}" type="presOf" srcId="{1C5CBFDF-0B67-4316-A9C9-B6E26D2F5C95}" destId="{47A836DC-DC12-49A4-A878-38783C1DECC8}" srcOrd="0" destOrd="0" presId="urn:microsoft.com/office/officeart/2005/8/layout/default"/>
    <dgm:cxn modelId="{ECE125F0-13B6-46EA-8D3A-A8146109C75D}" srcId="{A29860D3-65DC-42F2-B7FF-BF1AB17EE836}" destId="{09D7338F-3C22-4B23-8CAD-CF1D633F84CC}" srcOrd="6" destOrd="0" parTransId="{626B63FA-1815-40AE-9608-97D80BF5590B}" sibTransId="{64555B27-A82C-4E02-A0F8-CA77E14B7FC5}"/>
    <dgm:cxn modelId="{72A05465-1FB4-4EEE-815C-819F3C3558E3}" type="presParOf" srcId="{0CB8D39C-0029-4B1E-AE4F-B8C387648264}" destId="{5E958504-2D03-47C5-A7E1-2B3CCB8F2DD5}" srcOrd="0" destOrd="0" presId="urn:microsoft.com/office/officeart/2005/8/layout/default"/>
    <dgm:cxn modelId="{699B4B51-5238-483D-A6C0-1F0AA97C8DB7}" type="presParOf" srcId="{0CB8D39C-0029-4B1E-AE4F-B8C387648264}" destId="{36916A79-EC09-4C2C-8FC7-DA9B4211169F}" srcOrd="1" destOrd="0" presId="urn:microsoft.com/office/officeart/2005/8/layout/default"/>
    <dgm:cxn modelId="{2C09FFE9-6876-4436-96EB-974C804A0DD0}" type="presParOf" srcId="{0CB8D39C-0029-4B1E-AE4F-B8C387648264}" destId="{4F96C20A-66B7-487F-BF61-DEB781BA5996}" srcOrd="2" destOrd="0" presId="urn:microsoft.com/office/officeart/2005/8/layout/default"/>
    <dgm:cxn modelId="{61CDDB30-D549-4A4C-8E1A-A532A286CE15}" type="presParOf" srcId="{0CB8D39C-0029-4B1E-AE4F-B8C387648264}" destId="{1553BA86-0541-45EE-95F4-EE468149A747}" srcOrd="3" destOrd="0" presId="urn:microsoft.com/office/officeart/2005/8/layout/default"/>
    <dgm:cxn modelId="{E835E910-FAAF-42C1-915D-8F47C6AB40C6}" type="presParOf" srcId="{0CB8D39C-0029-4B1E-AE4F-B8C387648264}" destId="{955647B9-2DA5-40E5-9352-8541658017EE}" srcOrd="4" destOrd="0" presId="urn:microsoft.com/office/officeart/2005/8/layout/default"/>
    <dgm:cxn modelId="{A8F5AF6C-F31A-45F8-A0F0-684D1E08CD4C}" type="presParOf" srcId="{0CB8D39C-0029-4B1E-AE4F-B8C387648264}" destId="{D42D7279-4AB8-45AC-B352-02FFC62E57C4}" srcOrd="5" destOrd="0" presId="urn:microsoft.com/office/officeart/2005/8/layout/default"/>
    <dgm:cxn modelId="{8EE9C649-C031-4783-869E-6129542530A5}" type="presParOf" srcId="{0CB8D39C-0029-4B1E-AE4F-B8C387648264}" destId="{75CF353C-8A3D-44FF-9D27-88C393626708}" srcOrd="6" destOrd="0" presId="urn:microsoft.com/office/officeart/2005/8/layout/default"/>
    <dgm:cxn modelId="{9310DEA1-4D86-42F1-9E9C-122CB2FEA060}" type="presParOf" srcId="{0CB8D39C-0029-4B1E-AE4F-B8C387648264}" destId="{241C1559-4F7A-4ECE-930B-FDCC01937BD2}" srcOrd="7" destOrd="0" presId="urn:microsoft.com/office/officeart/2005/8/layout/default"/>
    <dgm:cxn modelId="{59ABF154-23D2-4AB8-90A3-466109AF77DD}" type="presParOf" srcId="{0CB8D39C-0029-4B1E-AE4F-B8C387648264}" destId="{7820A2CD-3158-4734-92A2-AE6CBCC911BB}" srcOrd="8" destOrd="0" presId="urn:microsoft.com/office/officeart/2005/8/layout/default"/>
    <dgm:cxn modelId="{8D74C592-36D2-482C-9B82-7504242E19A8}" type="presParOf" srcId="{0CB8D39C-0029-4B1E-AE4F-B8C387648264}" destId="{9F7884C4-F079-4038-8072-33602B0BF5D3}" srcOrd="9" destOrd="0" presId="urn:microsoft.com/office/officeart/2005/8/layout/default"/>
    <dgm:cxn modelId="{074616F6-F0CD-4D8B-81C0-761976BFDCD8}" type="presParOf" srcId="{0CB8D39C-0029-4B1E-AE4F-B8C387648264}" destId="{47A836DC-DC12-49A4-A878-38783C1DECC8}" srcOrd="10" destOrd="0" presId="urn:microsoft.com/office/officeart/2005/8/layout/default"/>
    <dgm:cxn modelId="{01872234-EFFC-4C4E-9603-AF35E2CF90F2}" type="presParOf" srcId="{0CB8D39C-0029-4B1E-AE4F-B8C387648264}" destId="{9F820E36-04FD-484D-AE5D-111868A9AA12}" srcOrd="11" destOrd="0" presId="urn:microsoft.com/office/officeart/2005/8/layout/default"/>
    <dgm:cxn modelId="{84E44758-8EC4-4E51-904C-F4727B617EE1}" type="presParOf" srcId="{0CB8D39C-0029-4B1E-AE4F-B8C387648264}" destId="{6491B0B2-E752-4621-B918-9996CC2D95AD}"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2C7C5F-3009-40C7-BC1A-030C48F25174}"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3DF00A93-FD35-4ED5-8325-1FE3AFCB6BF7}">
      <dgm:prSet/>
      <dgm:spPr/>
      <dgm:t>
        <a:bodyPr/>
        <a:lstStyle/>
        <a:p>
          <a:r>
            <a:rPr lang="en-US"/>
            <a:t>Deficient research likely due to poor data collection</a:t>
          </a:r>
        </a:p>
      </dgm:t>
    </dgm:pt>
    <dgm:pt modelId="{5FA863BD-7FC8-4720-AF59-26468EED60FE}" type="parTrans" cxnId="{BAC1C250-79FF-47D7-828C-8EB44BF665EA}">
      <dgm:prSet/>
      <dgm:spPr/>
      <dgm:t>
        <a:bodyPr/>
        <a:lstStyle/>
        <a:p>
          <a:endParaRPr lang="en-US"/>
        </a:p>
      </dgm:t>
    </dgm:pt>
    <dgm:pt modelId="{93387CF8-FB06-4420-B818-164EC18904F0}" type="sibTrans" cxnId="{BAC1C250-79FF-47D7-828C-8EB44BF665EA}">
      <dgm:prSet/>
      <dgm:spPr/>
      <dgm:t>
        <a:bodyPr/>
        <a:lstStyle/>
        <a:p>
          <a:endParaRPr lang="en-US"/>
        </a:p>
      </dgm:t>
    </dgm:pt>
    <dgm:pt modelId="{57D8D085-D4C8-4F78-9A48-3C677AA8D518}">
      <dgm:prSet/>
      <dgm:spPr/>
      <dgm:t>
        <a:bodyPr/>
        <a:lstStyle/>
        <a:p>
          <a:r>
            <a:rPr lang="en-US"/>
            <a:t>19% of individuals who identify as gender nonconforming have been denied treatment because of their gender identity</a:t>
          </a:r>
        </a:p>
      </dgm:t>
    </dgm:pt>
    <dgm:pt modelId="{D2A07591-CC12-4F26-BA1C-576618D17CFA}" type="parTrans" cxnId="{3824BF7F-F291-4395-8CE2-6ECC0455A649}">
      <dgm:prSet/>
      <dgm:spPr/>
      <dgm:t>
        <a:bodyPr/>
        <a:lstStyle/>
        <a:p>
          <a:endParaRPr lang="en-US"/>
        </a:p>
      </dgm:t>
    </dgm:pt>
    <dgm:pt modelId="{E14B1A50-6C3D-4358-985E-D914F66095F5}" type="sibTrans" cxnId="{3824BF7F-F291-4395-8CE2-6ECC0455A649}">
      <dgm:prSet/>
      <dgm:spPr/>
      <dgm:t>
        <a:bodyPr/>
        <a:lstStyle/>
        <a:p>
          <a:endParaRPr lang="en-US"/>
        </a:p>
      </dgm:t>
    </dgm:pt>
    <dgm:pt modelId="{7D04E5F1-A20A-433E-968A-3F2CF71E1A63}">
      <dgm:prSet/>
      <dgm:spPr/>
      <dgm:t>
        <a:bodyPr/>
        <a:lstStyle/>
        <a:p>
          <a:r>
            <a:rPr lang="en-US"/>
            <a:t>23% have avoided treatment in the past year – fear of discrimination</a:t>
          </a:r>
        </a:p>
      </dgm:t>
    </dgm:pt>
    <dgm:pt modelId="{25731E97-B39C-42AA-9C72-2E56AC043F6A}" type="parTrans" cxnId="{04CA0DF3-74E5-40B2-8F2E-114DCABD8624}">
      <dgm:prSet/>
      <dgm:spPr/>
      <dgm:t>
        <a:bodyPr/>
        <a:lstStyle/>
        <a:p>
          <a:endParaRPr lang="en-US"/>
        </a:p>
      </dgm:t>
    </dgm:pt>
    <dgm:pt modelId="{12786C32-78EF-41E3-ABB4-3C5C9A5B784B}" type="sibTrans" cxnId="{04CA0DF3-74E5-40B2-8F2E-114DCABD8624}">
      <dgm:prSet/>
      <dgm:spPr/>
      <dgm:t>
        <a:bodyPr/>
        <a:lstStyle/>
        <a:p>
          <a:endParaRPr lang="en-US"/>
        </a:p>
      </dgm:t>
    </dgm:pt>
    <dgm:pt modelId="{EB290404-A051-4764-8276-2CBE80834086}">
      <dgm:prSet/>
      <dgm:spPr/>
      <dgm:t>
        <a:bodyPr/>
        <a:lstStyle/>
        <a:p>
          <a:r>
            <a:rPr lang="en-US"/>
            <a:t>33% have avoided costly medical care</a:t>
          </a:r>
        </a:p>
      </dgm:t>
    </dgm:pt>
    <dgm:pt modelId="{236DB145-B2E3-45B4-A42F-37E067F407BF}" type="parTrans" cxnId="{B6D05605-6A8C-452D-BCAC-1902C1DA516B}">
      <dgm:prSet/>
      <dgm:spPr/>
      <dgm:t>
        <a:bodyPr/>
        <a:lstStyle/>
        <a:p>
          <a:endParaRPr lang="en-US"/>
        </a:p>
      </dgm:t>
    </dgm:pt>
    <dgm:pt modelId="{496485D4-1FB8-439A-BD61-1BD928A03C74}" type="sibTrans" cxnId="{B6D05605-6A8C-452D-BCAC-1902C1DA516B}">
      <dgm:prSet/>
      <dgm:spPr/>
      <dgm:t>
        <a:bodyPr/>
        <a:lstStyle/>
        <a:p>
          <a:endParaRPr lang="en-US"/>
        </a:p>
      </dgm:t>
    </dgm:pt>
    <dgm:pt modelId="{2C2F4C1C-E54B-4E48-BD54-9BB3ABC3ECB6}">
      <dgm:prSet/>
      <dgm:spPr/>
      <dgm:t>
        <a:bodyPr/>
        <a:lstStyle/>
        <a:p>
          <a:r>
            <a:rPr lang="en-US"/>
            <a:t>28-40% have not disclosed gender identity</a:t>
          </a:r>
        </a:p>
      </dgm:t>
    </dgm:pt>
    <dgm:pt modelId="{1E482496-B92B-4B00-AE2E-452F5A192E8E}" type="parTrans" cxnId="{355BD81A-CA3E-4D2E-9020-2F3DED36EAB9}">
      <dgm:prSet/>
      <dgm:spPr/>
      <dgm:t>
        <a:bodyPr/>
        <a:lstStyle/>
        <a:p>
          <a:endParaRPr lang="en-US"/>
        </a:p>
      </dgm:t>
    </dgm:pt>
    <dgm:pt modelId="{FB110330-999B-4C6C-BE0C-A9EBFFE5BE02}" type="sibTrans" cxnId="{355BD81A-CA3E-4D2E-9020-2F3DED36EAB9}">
      <dgm:prSet/>
      <dgm:spPr/>
      <dgm:t>
        <a:bodyPr/>
        <a:lstStyle/>
        <a:p>
          <a:endParaRPr lang="en-US"/>
        </a:p>
      </dgm:t>
    </dgm:pt>
    <dgm:pt modelId="{91F533B3-9A12-4F4D-8733-5CC4A09363DB}" type="pres">
      <dgm:prSet presAssocID="{D62C7C5F-3009-40C7-BC1A-030C48F25174}" presName="diagram" presStyleCnt="0">
        <dgm:presLayoutVars>
          <dgm:dir/>
          <dgm:resizeHandles val="exact"/>
        </dgm:presLayoutVars>
      </dgm:prSet>
      <dgm:spPr/>
    </dgm:pt>
    <dgm:pt modelId="{3403A173-4379-41A2-8DF9-5890485AF1E2}" type="pres">
      <dgm:prSet presAssocID="{3DF00A93-FD35-4ED5-8325-1FE3AFCB6BF7}" presName="node" presStyleLbl="node1" presStyleIdx="0" presStyleCnt="5">
        <dgm:presLayoutVars>
          <dgm:bulletEnabled val="1"/>
        </dgm:presLayoutVars>
      </dgm:prSet>
      <dgm:spPr/>
    </dgm:pt>
    <dgm:pt modelId="{FC270A7B-22E3-4BC7-8C60-225B32B600C7}" type="pres">
      <dgm:prSet presAssocID="{93387CF8-FB06-4420-B818-164EC18904F0}" presName="sibTrans" presStyleCnt="0"/>
      <dgm:spPr/>
    </dgm:pt>
    <dgm:pt modelId="{8C94B5A3-ACDD-4320-A99D-F910A43844BC}" type="pres">
      <dgm:prSet presAssocID="{57D8D085-D4C8-4F78-9A48-3C677AA8D518}" presName="node" presStyleLbl="node1" presStyleIdx="1" presStyleCnt="5">
        <dgm:presLayoutVars>
          <dgm:bulletEnabled val="1"/>
        </dgm:presLayoutVars>
      </dgm:prSet>
      <dgm:spPr/>
    </dgm:pt>
    <dgm:pt modelId="{89DEF28B-D8E2-43F4-A191-6681656706AA}" type="pres">
      <dgm:prSet presAssocID="{E14B1A50-6C3D-4358-985E-D914F66095F5}" presName="sibTrans" presStyleCnt="0"/>
      <dgm:spPr/>
    </dgm:pt>
    <dgm:pt modelId="{D4AA263C-6D83-4E9E-BFEA-71AC54FC36AC}" type="pres">
      <dgm:prSet presAssocID="{7D04E5F1-A20A-433E-968A-3F2CF71E1A63}" presName="node" presStyleLbl="node1" presStyleIdx="2" presStyleCnt="5">
        <dgm:presLayoutVars>
          <dgm:bulletEnabled val="1"/>
        </dgm:presLayoutVars>
      </dgm:prSet>
      <dgm:spPr/>
    </dgm:pt>
    <dgm:pt modelId="{B73D5F5A-3093-47E4-AA87-A3E0EE39875F}" type="pres">
      <dgm:prSet presAssocID="{12786C32-78EF-41E3-ABB4-3C5C9A5B784B}" presName="sibTrans" presStyleCnt="0"/>
      <dgm:spPr/>
    </dgm:pt>
    <dgm:pt modelId="{51C173C0-C91F-44FE-9C45-24A8499DBF24}" type="pres">
      <dgm:prSet presAssocID="{EB290404-A051-4764-8276-2CBE80834086}" presName="node" presStyleLbl="node1" presStyleIdx="3" presStyleCnt="5">
        <dgm:presLayoutVars>
          <dgm:bulletEnabled val="1"/>
        </dgm:presLayoutVars>
      </dgm:prSet>
      <dgm:spPr/>
    </dgm:pt>
    <dgm:pt modelId="{17F74E50-1750-46B8-956D-A687CCE764BC}" type="pres">
      <dgm:prSet presAssocID="{496485D4-1FB8-439A-BD61-1BD928A03C74}" presName="sibTrans" presStyleCnt="0"/>
      <dgm:spPr/>
    </dgm:pt>
    <dgm:pt modelId="{BA41B3C5-97F4-44E6-9AEC-A6F4DB81BD7E}" type="pres">
      <dgm:prSet presAssocID="{2C2F4C1C-E54B-4E48-BD54-9BB3ABC3ECB6}" presName="node" presStyleLbl="node1" presStyleIdx="4" presStyleCnt="5">
        <dgm:presLayoutVars>
          <dgm:bulletEnabled val="1"/>
        </dgm:presLayoutVars>
      </dgm:prSet>
      <dgm:spPr/>
    </dgm:pt>
  </dgm:ptLst>
  <dgm:cxnLst>
    <dgm:cxn modelId="{DD296203-162A-47F9-AC80-7CBB4352730B}" type="presOf" srcId="{EB290404-A051-4764-8276-2CBE80834086}" destId="{51C173C0-C91F-44FE-9C45-24A8499DBF24}" srcOrd="0" destOrd="0" presId="urn:microsoft.com/office/officeart/2005/8/layout/default"/>
    <dgm:cxn modelId="{B6D05605-6A8C-452D-BCAC-1902C1DA516B}" srcId="{D62C7C5F-3009-40C7-BC1A-030C48F25174}" destId="{EB290404-A051-4764-8276-2CBE80834086}" srcOrd="3" destOrd="0" parTransId="{236DB145-B2E3-45B4-A42F-37E067F407BF}" sibTransId="{496485D4-1FB8-439A-BD61-1BD928A03C74}"/>
    <dgm:cxn modelId="{355BD81A-CA3E-4D2E-9020-2F3DED36EAB9}" srcId="{D62C7C5F-3009-40C7-BC1A-030C48F25174}" destId="{2C2F4C1C-E54B-4E48-BD54-9BB3ABC3ECB6}" srcOrd="4" destOrd="0" parTransId="{1E482496-B92B-4B00-AE2E-452F5A192E8E}" sibTransId="{FB110330-999B-4C6C-BE0C-A9EBFFE5BE02}"/>
    <dgm:cxn modelId="{82A36325-D757-4C77-8739-30F4ED661203}" type="presOf" srcId="{57D8D085-D4C8-4F78-9A48-3C677AA8D518}" destId="{8C94B5A3-ACDD-4320-A99D-F910A43844BC}" srcOrd="0" destOrd="0" presId="urn:microsoft.com/office/officeart/2005/8/layout/default"/>
    <dgm:cxn modelId="{08B7E25F-AE84-456A-B7AD-FCBD1F8DE465}" type="presOf" srcId="{3DF00A93-FD35-4ED5-8325-1FE3AFCB6BF7}" destId="{3403A173-4379-41A2-8DF9-5890485AF1E2}" srcOrd="0" destOrd="0" presId="urn:microsoft.com/office/officeart/2005/8/layout/default"/>
    <dgm:cxn modelId="{BAC1C250-79FF-47D7-828C-8EB44BF665EA}" srcId="{D62C7C5F-3009-40C7-BC1A-030C48F25174}" destId="{3DF00A93-FD35-4ED5-8325-1FE3AFCB6BF7}" srcOrd="0" destOrd="0" parTransId="{5FA863BD-7FC8-4720-AF59-26468EED60FE}" sibTransId="{93387CF8-FB06-4420-B818-164EC18904F0}"/>
    <dgm:cxn modelId="{3824BF7F-F291-4395-8CE2-6ECC0455A649}" srcId="{D62C7C5F-3009-40C7-BC1A-030C48F25174}" destId="{57D8D085-D4C8-4F78-9A48-3C677AA8D518}" srcOrd="1" destOrd="0" parTransId="{D2A07591-CC12-4F26-BA1C-576618D17CFA}" sibTransId="{E14B1A50-6C3D-4358-985E-D914F66095F5}"/>
    <dgm:cxn modelId="{ED0B23CC-AA91-4D27-A43D-A83ECC684CF5}" type="presOf" srcId="{D62C7C5F-3009-40C7-BC1A-030C48F25174}" destId="{91F533B3-9A12-4F4D-8733-5CC4A09363DB}" srcOrd="0" destOrd="0" presId="urn:microsoft.com/office/officeart/2005/8/layout/default"/>
    <dgm:cxn modelId="{4F7FDFE1-AC11-4823-A09C-CB41D8860ED4}" type="presOf" srcId="{2C2F4C1C-E54B-4E48-BD54-9BB3ABC3ECB6}" destId="{BA41B3C5-97F4-44E6-9AEC-A6F4DB81BD7E}" srcOrd="0" destOrd="0" presId="urn:microsoft.com/office/officeart/2005/8/layout/default"/>
    <dgm:cxn modelId="{21D8C0E3-B8AE-4461-9FF6-541A209B1655}" type="presOf" srcId="{7D04E5F1-A20A-433E-968A-3F2CF71E1A63}" destId="{D4AA263C-6D83-4E9E-BFEA-71AC54FC36AC}" srcOrd="0" destOrd="0" presId="urn:microsoft.com/office/officeart/2005/8/layout/default"/>
    <dgm:cxn modelId="{04CA0DF3-74E5-40B2-8F2E-114DCABD8624}" srcId="{D62C7C5F-3009-40C7-BC1A-030C48F25174}" destId="{7D04E5F1-A20A-433E-968A-3F2CF71E1A63}" srcOrd="2" destOrd="0" parTransId="{25731E97-B39C-42AA-9C72-2E56AC043F6A}" sibTransId="{12786C32-78EF-41E3-ABB4-3C5C9A5B784B}"/>
    <dgm:cxn modelId="{46DBB42B-A772-4D44-B931-7FF59D7EA9E5}" type="presParOf" srcId="{91F533B3-9A12-4F4D-8733-5CC4A09363DB}" destId="{3403A173-4379-41A2-8DF9-5890485AF1E2}" srcOrd="0" destOrd="0" presId="urn:microsoft.com/office/officeart/2005/8/layout/default"/>
    <dgm:cxn modelId="{AA286415-C36E-459A-A648-1B1833CE7A92}" type="presParOf" srcId="{91F533B3-9A12-4F4D-8733-5CC4A09363DB}" destId="{FC270A7B-22E3-4BC7-8C60-225B32B600C7}" srcOrd="1" destOrd="0" presId="urn:microsoft.com/office/officeart/2005/8/layout/default"/>
    <dgm:cxn modelId="{951510B8-BD9F-4692-919A-A8266D1F7FF5}" type="presParOf" srcId="{91F533B3-9A12-4F4D-8733-5CC4A09363DB}" destId="{8C94B5A3-ACDD-4320-A99D-F910A43844BC}" srcOrd="2" destOrd="0" presId="urn:microsoft.com/office/officeart/2005/8/layout/default"/>
    <dgm:cxn modelId="{20C0F752-CDC9-43A5-9A56-308495810226}" type="presParOf" srcId="{91F533B3-9A12-4F4D-8733-5CC4A09363DB}" destId="{89DEF28B-D8E2-43F4-A191-6681656706AA}" srcOrd="3" destOrd="0" presId="urn:microsoft.com/office/officeart/2005/8/layout/default"/>
    <dgm:cxn modelId="{EEB02492-4D8E-4655-8528-162FC1CAD650}" type="presParOf" srcId="{91F533B3-9A12-4F4D-8733-5CC4A09363DB}" destId="{D4AA263C-6D83-4E9E-BFEA-71AC54FC36AC}" srcOrd="4" destOrd="0" presId="urn:microsoft.com/office/officeart/2005/8/layout/default"/>
    <dgm:cxn modelId="{85990DAA-EDF0-4925-B298-C3334C9E5FA3}" type="presParOf" srcId="{91F533B3-9A12-4F4D-8733-5CC4A09363DB}" destId="{B73D5F5A-3093-47E4-AA87-A3E0EE39875F}" srcOrd="5" destOrd="0" presId="urn:microsoft.com/office/officeart/2005/8/layout/default"/>
    <dgm:cxn modelId="{094BA285-B39A-4695-BD68-7FA02691149A}" type="presParOf" srcId="{91F533B3-9A12-4F4D-8733-5CC4A09363DB}" destId="{51C173C0-C91F-44FE-9C45-24A8499DBF24}" srcOrd="6" destOrd="0" presId="urn:microsoft.com/office/officeart/2005/8/layout/default"/>
    <dgm:cxn modelId="{07771163-BAE9-492E-8E51-28E00A438716}" type="presParOf" srcId="{91F533B3-9A12-4F4D-8733-5CC4A09363DB}" destId="{17F74E50-1750-46B8-956D-A687CCE764BC}" srcOrd="7" destOrd="0" presId="urn:microsoft.com/office/officeart/2005/8/layout/default"/>
    <dgm:cxn modelId="{B71684E1-C204-40C6-9554-5391A5433AA7}" type="presParOf" srcId="{91F533B3-9A12-4F4D-8733-5CC4A09363DB}" destId="{BA41B3C5-97F4-44E6-9AEC-A6F4DB81BD7E}"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958504-2D03-47C5-A7E1-2B3CCB8F2DD5}">
      <dsp:nvSpPr>
        <dsp:cNvPr id="0" name=""/>
        <dsp:cNvSpPr/>
      </dsp:nvSpPr>
      <dsp:spPr>
        <a:xfrm>
          <a:off x="0" y="647373"/>
          <a:ext cx="1848938" cy="11093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Perceived relevance of SO to care affects care</a:t>
          </a:r>
        </a:p>
      </dsp:txBody>
      <dsp:txXfrm>
        <a:off x="0" y="647373"/>
        <a:ext cx="1848938" cy="1109363"/>
      </dsp:txXfrm>
    </dsp:sp>
    <dsp:sp modelId="{4F96C20A-66B7-487F-BF61-DEB781BA5996}">
      <dsp:nvSpPr>
        <dsp:cNvPr id="0" name=""/>
        <dsp:cNvSpPr/>
      </dsp:nvSpPr>
      <dsp:spPr>
        <a:xfrm>
          <a:off x="2033832" y="647373"/>
          <a:ext cx="1848938" cy="11093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Communication skills</a:t>
          </a:r>
        </a:p>
      </dsp:txBody>
      <dsp:txXfrm>
        <a:off x="2033832" y="647373"/>
        <a:ext cx="1848938" cy="1109363"/>
      </dsp:txXfrm>
    </dsp:sp>
    <dsp:sp modelId="{955647B9-2DA5-40E5-9352-8541658017EE}">
      <dsp:nvSpPr>
        <dsp:cNvPr id="0" name=""/>
        <dsp:cNvSpPr/>
      </dsp:nvSpPr>
      <dsp:spPr>
        <a:xfrm>
          <a:off x="4067664" y="647373"/>
          <a:ext cx="1848938" cy="11093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Language used by healthcare professionals – affirming, inclusive language</a:t>
          </a:r>
        </a:p>
      </dsp:txBody>
      <dsp:txXfrm>
        <a:off x="4067664" y="647373"/>
        <a:ext cx="1848938" cy="1109363"/>
      </dsp:txXfrm>
    </dsp:sp>
    <dsp:sp modelId="{75CF353C-8A3D-44FF-9D27-88C393626708}">
      <dsp:nvSpPr>
        <dsp:cNvPr id="0" name=""/>
        <dsp:cNvSpPr/>
      </dsp:nvSpPr>
      <dsp:spPr>
        <a:xfrm>
          <a:off x="0" y="1941630"/>
          <a:ext cx="1848938" cy="11093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Intake questionnaires – how they ask</a:t>
          </a:r>
        </a:p>
      </dsp:txBody>
      <dsp:txXfrm>
        <a:off x="0" y="1941630"/>
        <a:ext cx="1848938" cy="1109363"/>
      </dsp:txXfrm>
    </dsp:sp>
    <dsp:sp modelId="{7820A2CD-3158-4734-92A2-AE6CBCC911BB}">
      <dsp:nvSpPr>
        <dsp:cNvPr id="0" name=""/>
        <dsp:cNvSpPr/>
      </dsp:nvSpPr>
      <dsp:spPr>
        <a:xfrm>
          <a:off x="2033832" y="1941630"/>
          <a:ext cx="1848938" cy="11093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Fear of poor treatment – heteronormative advice</a:t>
          </a:r>
        </a:p>
      </dsp:txBody>
      <dsp:txXfrm>
        <a:off x="2033832" y="1941630"/>
        <a:ext cx="1848938" cy="1109363"/>
      </dsp:txXfrm>
    </dsp:sp>
    <dsp:sp modelId="{47A836DC-DC12-49A4-A878-38783C1DECC8}">
      <dsp:nvSpPr>
        <dsp:cNvPr id="0" name=""/>
        <dsp:cNvSpPr/>
      </dsp:nvSpPr>
      <dsp:spPr>
        <a:xfrm>
          <a:off x="4067664" y="1941630"/>
          <a:ext cx="1848938" cy="11093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Fear of reaction to disclosure – discrimination/negative reaction</a:t>
          </a:r>
        </a:p>
      </dsp:txBody>
      <dsp:txXfrm>
        <a:off x="4067664" y="1941630"/>
        <a:ext cx="1848938" cy="1109363"/>
      </dsp:txXfrm>
    </dsp:sp>
    <dsp:sp modelId="{6491B0B2-E752-4621-B918-9996CC2D95AD}">
      <dsp:nvSpPr>
        <dsp:cNvPr id="0" name=""/>
        <dsp:cNvSpPr/>
      </dsp:nvSpPr>
      <dsp:spPr>
        <a:xfrm>
          <a:off x="2033832" y="3235887"/>
          <a:ext cx="1848938" cy="11093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Disclosure is associated with indirect and direct outcomes (satisfaction, healthcare seeking, more screenings, self-reported health)</a:t>
          </a:r>
        </a:p>
      </dsp:txBody>
      <dsp:txXfrm>
        <a:off x="2033832" y="3235887"/>
        <a:ext cx="1848938" cy="11093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03A173-4379-41A2-8DF9-5890485AF1E2}">
      <dsp:nvSpPr>
        <dsp:cNvPr id="0" name=""/>
        <dsp:cNvSpPr/>
      </dsp:nvSpPr>
      <dsp:spPr>
        <a:xfrm>
          <a:off x="337431" y="245"/>
          <a:ext cx="2496066" cy="14976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Deficient research likely due to poor data collection</a:t>
          </a:r>
        </a:p>
      </dsp:txBody>
      <dsp:txXfrm>
        <a:off x="337431" y="245"/>
        <a:ext cx="2496066" cy="1497640"/>
      </dsp:txXfrm>
    </dsp:sp>
    <dsp:sp modelId="{8C94B5A3-ACDD-4320-A99D-F910A43844BC}">
      <dsp:nvSpPr>
        <dsp:cNvPr id="0" name=""/>
        <dsp:cNvSpPr/>
      </dsp:nvSpPr>
      <dsp:spPr>
        <a:xfrm>
          <a:off x="3083104" y="245"/>
          <a:ext cx="2496066" cy="14976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19% of individuals who identify as gender nonconforming have been denied treatment because of their gender identity</a:t>
          </a:r>
        </a:p>
      </dsp:txBody>
      <dsp:txXfrm>
        <a:off x="3083104" y="245"/>
        <a:ext cx="2496066" cy="1497640"/>
      </dsp:txXfrm>
    </dsp:sp>
    <dsp:sp modelId="{D4AA263C-6D83-4E9E-BFEA-71AC54FC36AC}">
      <dsp:nvSpPr>
        <dsp:cNvPr id="0" name=""/>
        <dsp:cNvSpPr/>
      </dsp:nvSpPr>
      <dsp:spPr>
        <a:xfrm>
          <a:off x="337431" y="1747491"/>
          <a:ext cx="2496066" cy="14976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23% have avoided treatment in the past year – fear of discrimination</a:t>
          </a:r>
        </a:p>
      </dsp:txBody>
      <dsp:txXfrm>
        <a:off x="337431" y="1747491"/>
        <a:ext cx="2496066" cy="1497640"/>
      </dsp:txXfrm>
    </dsp:sp>
    <dsp:sp modelId="{51C173C0-C91F-44FE-9C45-24A8499DBF24}">
      <dsp:nvSpPr>
        <dsp:cNvPr id="0" name=""/>
        <dsp:cNvSpPr/>
      </dsp:nvSpPr>
      <dsp:spPr>
        <a:xfrm>
          <a:off x="3083104" y="1747491"/>
          <a:ext cx="2496066" cy="14976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33% have avoided costly medical care</a:t>
          </a:r>
        </a:p>
      </dsp:txBody>
      <dsp:txXfrm>
        <a:off x="3083104" y="1747491"/>
        <a:ext cx="2496066" cy="1497640"/>
      </dsp:txXfrm>
    </dsp:sp>
    <dsp:sp modelId="{BA41B3C5-97F4-44E6-9AEC-A6F4DB81BD7E}">
      <dsp:nvSpPr>
        <dsp:cNvPr id="0" name=""/>
        <dsp:cNvSpPr/>
      </dsp:nvSpPr>
      <dsp:spPr>
        <a:xfrm>
          <a:off x="1710268" y="3494738"/>
          <a:ext cx="2496066" cy="14976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28-40% have not disclosed gender identity</a:t>
          </a:r>
        </a:p>
      </dsp:txBody>
      <dsp:txXfrm>
        <a:off x="1710268" y="3494738"/>
        <a:ext cx="2496066" cy="149764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0C4933-CE7A-4423-A632-A5F009425CC1}" type="datetimeFigureOut">
              <a:rPr lang="en-US" smtClean="0"/>
              <a:t>4/19/2022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F26E8B-9C96-4AFD-BC6A-B09E0CB60202}" type="slidenum">
              <a:rPr lang="en-US" smtClean="0"/>
              <a:t>‹#›</a:t>
            </a:fld>
            <a:endParaRPr lang="en-US"/>
          </a:p>
        </p:txBody>
      </p:sp>
    </p:spTree>
    <p:extLst>
      <p:ext uri="{BB962C8B-B14F-4D97-AF65-F5344CB8AC3E}">
        <p14:creationId xmlns:p14="http://schemas.microsoft.com/office/powerpoint/2010/main" val="278959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Jake/Reena</a:t>
            </a:r>
          </a:p>
        </p:txBody>
      </p:sp>
      <p:sp>
        <p:nvSpPr>
          <p:cNvPr id="4" name="Slide Number Placeholder 3"/>
          <p:cNvSpPr>
            <a:spLocks noGrp="1"/>
          </p:cNvSpPr>
          <p:nvPr>
            <p:ph type="sldNum" sz="quarter" idx="5"/>
          </p:nvPr>
        </p:nvSpPr>
        <p:spPr/>
        <p:txBody>
          <a:bodyPr/>
          <a:lstStyle/>
          <a:p>
            <a:fld id="{621D2C34-33D7-4D10-81B5-5D93379917E7}" type="slidenum">
              <a:rPr lang="en-US" smtClean="0"/>
              <a:t>6</a:t>
            </a:fld>
            <a:endParaRPr lang="en-US" dirty="0"/>
          </a:p>
        </p:txBody>
      </p:sp>
    </p:spTree>
    <p:extLst>
      <p:ext uri="{BB962C8B-B14F-4D97-AF65-F5344CB8AC3E}">
        <p14:creationId xmlns:p14="http://schemas.microsoft.com/office/powerpoint/2010/main" val="1948519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Jake/Reena</a:t>
            </a:r>
          </a:p>
        </p:txBody>
      </p:sp>
      <p:sp>
        <p:nvSpPr>
          <p:cNvPr id="4" name="Slide Number Placeholder 3"/>
          <p:cNvSpPr>
            <a:spLocks noGrp="1"/>
          </p:cNvSpPr>
          <p:nvPr>
            <p:ph type="sldNum" sz="quarter" idx="5"/>
          </p:nvPr>
        </p:nvSpPr>
        <p:spPr/>
        <p:txBody>
          <a:bodyPr/>
          <a:lstStyle/>
          <a:p>
            <a:fld id="{621D2C34-33D7-4D10-81B5-5D93379917E7}" type="slidenum">
              <a:rPr lang="en-US" smtClean="0"/>
              <a:t>7</a:t>
            </a:fld>
            <a:endParaRPr lang="en-US" dirty="0"/>
          </a:p>
        </p:txBody>
      </p:sp>
    </p:spTree>
    <p:extLst>
      <p:ext uri="{BB962C8B-B14F-4D97-AF65-F5344CB8AC3E}">
        <p14:creationId xmlns:p14="http://schemas.microsoft.com/office/powerpoint/2010/main" val="3563174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83279-B4BF-480C-B9C6-59EC10B44F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AE796BA-F0E3-4F16-A9DF-4286E5943B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C8FFB47-BFE4-42DD-8D4C-EBB885B58757}"/>
              </a:ext>
            </a:extLst>
          </p:cNvPr>
          <p:cNvSpPr>
            <a:spLocks noGrp="1"/>
          </p:cNvSpPr>
          <p:nvPr>
            <p:ph type="dt" sz="half" idx="10"/>
          </p:nvPr>
        </p:nvSpPr>
        <p:spPr/>
        <p:txBody>
          <a:bodyPr/>
          <a:lstStyle/>
          <a:p>
            <a:fld id="{71846378-BC98-4EAC-A7F3-8E011AC4ECC5}" type="datetimeFigureOut">
              <a:rPr lang="en-US" smtClean="0"/>
              <a:t>4/19/2022</a:t>
            </a:fld>
            <a:endParaRPr lang="en-US"/>
          </a:p>
        </p:txBody>
      </p:sp>
      <p:sp>
        <p:nvSpPr>
          <p:cNvPr id="5" name="Footer Placeholder 4">
            <a:extLst>
              <a:ext uri="{FF2B5EF4-FFF2-40B4-BE49-F238E27FC236}">
                <a16:creationId xmlns:a16="http://schemas.microsoft.com/office/drawing/2014/main" id="{CCBF55B3-7011-4C05-9067-36E75D4350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56F09-8209-4E11-8081-8C544A630FC0}"/>
              </a:ext>
            </a:extLst>
          </p:cNvPr>
          <p:cNvSpPr>
            <a:spLocks noGrp="1"/>
          </p:cNvSpPr>
          <p:nvPr>
            <p:ph type="sldNum" sz="quarter" idx="12"/>
          </p:nvPr>
        </p:nvSpPr>
        <p:spPr/>
        <p:txBody>
          <a:bodyPr/>
          <a:lstStyle/>
          <a:p>
            <a:fld id="{095B0B52-02A8-40CF-95D0-2F168D2EF93A}" type="slidenum">
              <a:rPr lang="en-US" smtClean="0"/>
              <a:t>‹#›</a:t>
            </a:fld>
            <a:endParaRPr lang="en-US"/>
          </a:p>
        </p:txBody>
      </p:sp>
    </p:spTree>
    <p:extLst>
      <p:ext uri="{BB962C8B-B14F-4D97-AF65-F5344CB8AC3E}">
        <p14:creationId xmlns:p14="http://schemas.microsoft.com/office/powerpoint/2010/main" val="3808183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1BBB0-0214-4B9F-AA72-ACB37CBEBD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640C9E-A44A-420E-B876-89E3654C40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C6E26F-709D-4CE1-ADB1-49FC05C45AC8}"/>
              </a:ext>
            </a:extLst>
          </p:cNvPr>
          <p:cNvSpPr>
            <a:spLocks noGrp="1"/>
          </p:cNvSpPr>
          <p:nvPr>
            <p:ph type="dt" sz="half" idx="10"/>
          </p:nvPr>
        </p:nvSpPr>
        <p:spPr/>
        <p:txBody>
          <a:bodyPr/>
          <a:lstStyle/>
          <a:p>
            <a:fld id="{71846378-BC98-4EAC-A7F3-8E011AC4ECC5}" type="datetimeFigureOut">
              <a:rPr lang="en-US" smtClean="0"/>
              <a:t>4/19/2022</a:t>
            </a:fld>
            <a:endParaRPr lang="en-US"/>
          </a:p>
        </p:txBody>
      </p:sp>
      <p:sp>
        <p:nvSpPr>
          <p:cNvPr id="5" name="Footer Placeholder 4">
            <a:extLst>
              <a:ext uri="{FF2B5EF4-FFF2-40B4-BE49-F238E27FC236}">
                <a16:creationId xmlns:a16="http://schemas.microsoft.com/office/drawing/2014/main" id="{8C92BDDC-772F-49DD-B90E-5DB056E146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CB6A7D-A0AD-425D-BA52-98A0D98DEC74}"/>
              </a:ext>
            </a:extLst>
          </p:cNvPr>
          <p:cNvSpPr>
            <a:spLocks noGrp="1"/>
          </p:cNvSpPr>
          <p:nvPr>
            <p:ph type="sldNum" sz="quarter" idx="12"/>
          </p:nvPr>
        </p:nvSpPr>
        <p:spPr/>
        <p:txBody>
          <a:bodyPr/>
          <a:lstStyle/>
          <a:p>
            <a:fld id="{095B0B52-02A8-40CF-95D0-2F168D2EF93A}" type="slidenum">
              <a:rPr lang="en-US" smtClean="0"/>
              <a:t>‹#›</a:t>
            </a:fld>
            <a:endParaRPr lang="en-US"/>
          </a:p>
        </p:txBody>
      </p:sp>
    </p:spTree>
    <p:extLst>
      <p:ext uri="{BB962C8B-B14F-4D97-AF65-F5344CB8AC3E}">
        <p14:creationId xmlns:p14="http://schemas.microsoft.com/office/powerpoint/2010/main" val="2047115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86C7C4-E5A1-48C8-874B-8C3DA90BC85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B7215C-89EF-46DA-BF1F-DFB7B39C22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42C10E-3F9C-4C5B-B5CE-D24DBDD6BDC3}"/>
              </a:ext>
            </a:extLst>
          </p:cNvPr>
          <p:cNvSpPr>
            <a:spLocks noGrp="1"/>
          </p:cNvSpPr>
          <p:nvPr>
            <p:ph type="dt" sz="half" idx="10"/>
          </p:nvPr>
        </p:nvSpPr>
        <p:spPr/>
        <p:txBody>
          <a:bodyPr/>
          <a:lstStyle/>
          <a:p>
            <a:fld id="{71846378-BC98-4EAC-A7F3-8E011AC4ECC5}" type="datetimeFigureOut">
              <a:rPr lang="en-US" smtClean="0"/>
              <a:t>4/19/2022</a:t>
            </a:fld>
            <a:endParaRPr lang="en-US"/>
          </a:p>
        </p:txBody>
      </p:sp>
      <p:sp>
        <p:nvSpPr>
          <p:cNvPr id="5" name="Footer Placeholder 4">
            <a:extLst>
              <a:ext uri="{FF2B5EF4-FFF2-40B4-BE49-F238E27FC236}">
                <a16:creationId xmlns:a16="http://schemas.microsoft.com/office/drawing/2014/main" id="{2BA6EB07-721E-4F78-BACF-6753A05735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689AEB-C756-46ED-9A57-553863F80632}"/>
              </a:ext>
            </a:extLst>
          </p:cNvPr>
          <p:cNvSpPr>
            <a:spLocks noGrp="1"/>
          </p:cNvSpPr>
          <p:nvPr>
            <p:ph type="sldNum" sz="quarter" idx="12"/>
          </p:nvPr>
        </p:nvSpPr>
        <p:spPr/>
        <p:txBody>
          <a:bodyPr/>
          <a:lstStyle/>
          <a:p>
            <a:fld id="{095B0B52-02A8-40CF-95D0-2F168D2EF93A}" type="slidenum">
              <a:rPr lang="en-US" smtClean="0"/>
              <a:t>‹#›</a:t>
            </a:fld>
            <a:endParaRPr lang="en-US"/>
          </a:p>
        </p:txBody>
      </p:sp>
    </p:spTree>
    <p:extLst>
      <p:ext uri="{BB962C8B-B14F-4D97-AF65-F5344CB8AC3E}">
        <p14:creationId xmlns:p14="http://schemas.microsoft.com/office/powerpoint/2010/main" val="2387005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ing with text and image options">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88603" y="6460867"/>
            <a:ext cx="1473757" cy="241775"/>
          </a:xfrm>
          <a:prstGeom prst="rect">
            <a:avLst/>
          </a:prstGeom>
        </p:spPr>
      </p:pic>
      <p:sp>
        <p:nvSpPr>
          <p:cNvPr id="2" name="Rectangle 1"/>
          <p:cNvSpPr/>
          <p:nvPr userDrawn="1"/>
        </p:nvSpPr>
        <p:spPr>
          <a:xfrm>
            <a:off x="0" y="5413664"/>
            <a:ext cx="12192000" cy="14547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1"/>
          <p:cNvSpPr>
            <a:spLocks noGrp="1"/>
          </p:cNvSpPr>
          <p:nvPr>
            <p:ph type="title" hasCustomPrompt="1"/>
          </p:nvPr>
        </p:nvSpPr>
        <p:spPr>
          <a:xfrm>
            <a:off x="519545" y="562622"/>
            <a:ext cx="11076710" cy="568460"/>
          </a:xfrm>
        </p:spPr>
        <p:txBody>
          <a:bodyPr anchor="t" anchorCtr="0">
            <a:noAutofit/>
          </a:bodyPr>
          <a:lstStyle>
            <a:lvl1pPr>
              <a:defRPr sz="4000" baseline="0"/>
            </a:lvl1pPr>
          </a:lstStyle>
          <a:p>
            <a:r>
              <a:rPr lang="en-US" dirty="0"/>
              <a:t>Slide Heading Calibri Bold 40 Pt.</a:t>
            </a:r>
            <a:br>
              <a:rPr lang="en-US" dirty="0"/>
            </a:br>
            <a:endParaRPr lang="en-US" dirty="0"/>
          </a:p>
        </p:txBody>
      </p:sp>
      <p:sp>
        <p:nvSpPr>
          <p:cNvPr id="9" name="Content Placeholder 8">
            <a:extLst>
              <a:ext uri="{FF2B5EF4-FFF2-40B4-BE49-F238E27FC236}">
                <a16:creationId xmlns:a16="http://schemas.microsoft.com/office/drawing/2014/main" id="{3F763EC8-9831-F242-9C78-9FCECAD28E7C}"/>
              </a:ext>
            </a:extLst>
          </p:cNvPr>
          <p:cNvSpPr>
            <a:spLocks noGrp="1"/>
          </p:cNvSpPr>
          <p:nvPr>
            <p:ph sz="quarter" idx="14" hasCustomPrompt="1"/>
          </p:nvPr>
        </p:nvSpPr>
        <p:spPr>
          <a:xfrm>
            <a:off x="519112" y="1500704"/>
            <a:ext cx="11077575" cy="4878862"/>
          </a:xfrm>
        </p:spPr>
        <p:txBody>
          <a:bodyPr/>
          <a:lstStyle>
            <a:lvl1pPr>
              <a:defRPr sz="3600"/>
            </a:lvl1pPr>
            <a:lvl4pPr>
              <a:buSzPct val="8000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pic>
        <p:nvPicPr>
          <p:cNvPr id="10" name="Picture 9">
            <a:extLst>
              <a:ext uri="{FF2B5EF4-FFF2-40B4-BE49-F238E27FC236}">
                <a16:creationId xmlns:a16="http://schemas.microsoft.com/office/drawing/2014/main" id="{AFBD9F22-C6C5-6F4B-B334-BB9CBA9AFEF9}"/>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0227490" y="6453932"/>
            <a:ext cx="1549357" cy="255644"/>
          </a:xfrm>
          <a:prstGeom prst="rect">
            <a:avLst/>
          </a:prstGeom>
        </p:spPr>
      </p:pic>
    </p:spTree>
    <p:extLst>
      <p:ext uri="{BB962C8B-B14F-4D97-AF65-F5344CB8AC3E}">
        <p14:creationId xmlns:p14="http://schemas.microsoft.com/office/powerpoint/2010/main" val="1812274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24D17-E749-49B0-BC5B-437463A3AC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D02168-09E3-4A40-AEAD-88711FFB7B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FDB5D-934D-4FCD-9D66-1A52D4D92171}"/>
              </a:ext>
            </a:extLst>
          </p:cNvPr>
          <p:cNvSpPr>
            <a:spLocks noGrp="1"/>
          </p:cNvSpPr>
          <p:nvPr>
            <p:ph type="dt" sz="half" idx="10"/>
          </p:nvPr>
        </p:nvSpPr>
        <p:spPr/>
        <p:txBody>
          <a:bodyPr/>
          <a:lstStyle/>
          <a:p>
            <a:fld id="{71846378-BC98-4EAC-A7F3-8E011AC4ECC5}" type="datetimeFigureOut">
              <a:rPr lang="en-US" smtClean="0"/>
              <a:t>4/19/2022</a:t>
            </a:fld>
            <a:endParaRPr lang="en-US"/>
          </a:p>
        </p:txBody>
      </p:sp>
      <p:sp>
        <p:nvSpPr>
          <p:cNvPr id="5" name="Footer Placeholder 4">
            <a:extLst>
              <a:ext uri="{FF2B5EF4-FFF2-40B4-BE49-F238E27FC236}">
                <a16:creationId xmlns:a16="http://schemas.microsoft.com/office/drawing/2014/main" id="{19D2C210-3A4E-4456-8EAA-1DAD99E17F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5F33BC-0957-41FA-A0D0-D45B40DAF328}"/>
              </a:ext>
            </a:extLst>
          </p:cNvPr>
          <p:cNvSpPr>
            <a:spLocks noGrp="1"/>
          </p:cNvSpPr>
          <p:nvPr>
            <p:ph type="sldNum" sz="quarter" idx="12"/>
          </p:nvPr>
        </p:nvSpPr>
        <p:spPr/>
        <p:txBody>
          <a:bodyPr/>
          <a:lstStyle/>
          <a:p>
            <a:fld id="{095B0B52-02A8-40CF-95D0-2F168D2EF93A}" type="slidenum">
              <a:rPr lang="en-US" smtClean="0"/>
              <a:t>‹#›</a:t>
            </a:fld>
            <a:endParaRPr lang="en-US"/>
          </a:p>
        </p:txBody>
      </p:sp>
    </p:spTree>
    <p:extLst>
      <p:ext uri="{BB962C8B-B14F-4D97-AF65-F5344CB8AC3E}">
        <p14:creationId xmlns:p14="http://schemas.microsoft.com/office/powerpoint/2010/main" val="2364768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78EA2-ABFC-43A0-AD83-063CDE26E5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0196EE-6F8F-406A-9D4E-0526DD7809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B09136-D305-482A-8D18-8BDC372814A1}"/>
              </a:ext>
            </a:extLst>
          </p:cNvPr>
          <p:cNvSpPr>
            <a:spLocks noGrp="1"/>
          </p:cNvSpPr>
          <p:nvPr>
            <p:ph type="dt" sz="half" idx="10"/>
          </p:nvPr>
        </p:nvSpPr>
        <p:spPr/>
        <p:txBody>
          <a:bodyPr/>
          <a:lstStyle/>
          <a:p>
            <a:fld id="{71846378-BC98-4EAC-A7F3-8E011AC4ECC5}" type="datetimeFigureOut">
              <a:rPr lang="en-US" smtClean="0"/>
              <a:t>4/19/2022</a:t>
            </a:fld>
            <a:endParaRPr lang="en-US"/>
          </a:p>
        </p:txBody>
      </p:sp>
      <p:sp>
        <p:nvSpPr>
          <p:cNvPr id="5" name="Footer Placeholder 4">
            <a:extLst>
              <a:ext uri="{FF2B5EF4-FFF2-40B4-BE49-F238E27FC236}">
                <a16:creationId xmlns:a16="http://schemas.microsoft.com/office/drawing/2014/main" id="{0865D7DB-5C5E-4F9D-9D21-D62F78090B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241CCF-381A-44D0-A1AF-412127AAE510}"/>
              </a:ext>
            </a:extLst>
          </p:cNvPr>
          <p:cNvSpPr>
            <a:spLocks noGrp="1"/>
          </p:cNvSpPr>
          <p:nvPr>
            <p:ph type="sldNum" sz="quarter" idx="12"/>
          </p:nvPr>
        </p:nvSpPr>
        <p:spPr/>
        <p:txBody>
          <a:bodyPr/>
          <a:lstStyle/>
          <a:p>
            <a:fld id="{095B0B52-02A8-40CF-95D0-2F168D2EF93A}" type="slidenum">
              <a:rPr lang="en-US" smtClean="0"/>
              <a:t>‹#›</a:t>
            </a:fld>
            <a:endParaRPr lang="en-US"/>
          </a:p>
        </p:txBody>
      </p:sp>
    </p:spTree>
    <p:extLst>
      <p:ext uri="{BB962C8B-B14F-4D97-AF65-F5344CB8AC3E}">
        <p14:creationId xmlns:p14="http://schemas.microsoft.com/office/powerpoint/2010/main" val="416496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B4517-FA47-4326-B88B-8240FB6AA3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C38034-8BC2-4F98-8570-1BF5CFD1CC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E65578-03A8-4E3C-9CED-7D914E8B18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DDB9F5-5901-4794-AB81-961AD3CE9499}"/>
              </a:ext>
            </a:extLst>
          </p:cNvPr>
          <p:cNvSpPr>
            <a:spLocks noGrp="1"/>
          </p:cNvSpPr>
          <p:nvPr>
            <p:ph type="dt" sz="half" idx="10"/>
          </p:nvPr>
        </p:nvSpPr>
        <p:spPr/>
        <p:txBody>
          <a:bodyPr/>
          <a:lstStyle/>
          <a:p>
            <a:fld id="{71846378-BC98-4EAC-A7F3-8E011AC4ECC5}" type="datetimeFigureOut">
              <a:rPr lang="en-US" smtClean="0"/>
              <a:t>4/19/2022</a:t>
            </a:fld>
            <a:endParaRPr lang="en-US"/>
          </a:p>
        </p:txBody>
      </p:sp>
      <p:sp>
        <p:nvSpPr>
          <p:cNvPr id="6" name="Footer Placeholder 5">
            <a:extLst>
              <a:ext uri="{FF2B5EF4-FFF2-40B4-BE49-F238E27FC236}">
                <a16:creationId xmlns:a16="http://schemas.microsoft.com/office/drawing/2014/main" id="{3DED4CE7-5108-4CAF-A11C-CB4F9537B2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D572B4-6E87-41BD-8D38-9EF417006147}"/>
              </a:ext>
            </a:extLst>
          </p:cNvPr>
          <p:cNvSpPr>
            <a:spLocks noGrp="1"/>
          </p:cNvSpPr>
          <p:nvPr>
            <p:ph type="sldNum" sz="quarter" idx="12"/>
          </p:nvPr>
        </p:nvSpPr>
        <p:spPr/>
        <p:txBody>
          <a:bodyPr/>
          <a:lstStyle/>
          <a:p>
            <a:fld id="{095B0B52-02A8-40CF-95D0-2F168D2EF93A}" type="slidenum">
              <a:rPr lang="en-US" smtClean="0"/>
              <a:t>‹#›</a:t>
            </a:fld>
            <a:endParaRPr lang="en-US"/>
          </a:p>
        </p:txBody>
      </p:sp>
    </p:spTree>
    <p:extLst>
      <p:ext uri="{BB962C8B-B14F-4D97-AF65-F5344CB8AC3E}">
        <p14:creationId xmlns:p14="http://schemas.microsoft.com/office/powerpoint/2010/main" val="34198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68A07-3E0C-4139-905E-A941D57E517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FB13DC8-BC47-40F7-AC7A-8479D7C29F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260137-35FC-4108-A46A-F4F1F40E01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009CFE-9406-48BF-85BE-6D0E0BC948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514ED0-FE3A-4013-A209-BEF742E35A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833A02-C6C9-462D-9F92-6076C2DE243B}"/>
              </a:ext>
            </a:extLst>
          </p:cNvPr>
          <p:cNvSpPr>
            <a:spLocks noGrp="1"/>
          </p:cNvSpPr>
          <p:nvPr>
            <p:ph type="dt" sz="half" idx="10"/>
          </p:nvPr>
        </p:nvSpPr>
        <p:spPr/>
        <p:txBody>
          <a:bodyPr/>
          <a:lstStyle/>
          <a:p>
            <a:fld id="{71846378-BC98-4EAC-A7F3-8E011AC4ECC5}" type="datetimeFigureOut">
              <a:rPr lang="en-US" smtClean="0"/>
              <a:t>4/19/2022</a:t>
            </a:fld>
            <a:endParaRPr lang="en-US"/>
          </a:p>
        </p:txBody>
      </p:sp>
      <p:sp>
        <p:nvSpPr>
          <p:cNvPr id="8" name="Footer Placeholder 7">
            <a:extLst>
              <a:ext uri="{FF2B5EF4-FFF2-40B4-BE49-F238E27FC236}">
                <a16:creationId xmlns:a16="http://schemas.microsoft.com/office/drawing/2014/main" id="{C885945B-E50E-4A26-BA16-EA5430A3AD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F8E5BF-174B-4951-B4D7-9C43E38D8A8F}"/>
              </a:ext>
            </a:extLst>
          </p:cNvPr>
          <p:cNvSpPr>
            <a:spLocks noGrp="1"/>
          </p:cNvSpPr>
          <p:nvPr>
            <p:ph type="sldNum" sz="quarter" idx="12"/>
          </p:nvPr>
        </p:nvSpPr>
        <p:spPr/>
        <p:txBody>
          <a:bodyPr/>
          <a:lstStyle/>
          <a:p>
            <a:fld id="{095B0B52-02A8-40CF-95D0-2F168D2EF93A}" type="slidenum">
              <a:rPr lang="en-US" smtClean="0"/>
              <a:t>‹#›</a:t>
            </a:fld>
            <a:endParaRPr lang="en-US"/>
          </a:p>
        </p:txBody>
      </p:sp>
    </p:spTree>
    <p:extLst>
      <p:ext uri="{BB962C8B-B14F-4D97-AF65-F5344CB8AC3E}">
        <p14:creationId xmlns:p14="http://schemas.microsoft.com/office/powerpoint/2010/main" val="4150178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13E49-A2AF-42CF-9F00-87C4D599FC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55E310-35B1-4840-B116-6A7D5632DCFE}"/>
              </a:ext>
            </a:extLst>
          </p:cNvPr>
          <p:cNvSpPr>
            <a:spLocks noGrp="1"/>
          </p:cNvSpPr>
          <p:nvPr>
            <p:ph type="dt" sz="half" idx="10"/>
          </p:nvPr>
        </p:nvSpPr>
        <p:spPr/>
        <p:txBody>
          <a:bodyPr/>
          <a:lstStyle/>
          <a:p>
            <a:fld id="{71846378-BC98-4EAC-A7F3-8E011AC4ECC5}" type="datetimeFigureOut">
              <a:rPr lang="en-US" smtClean="0"/>
              <a:t>4/19/2022</a:t>
            </a:fld>
            <a:endParaRPr lang="en-US"/>
          </a:p>
        </p:txBody>
      </p:sp>
      <p:sp>
        <p:nvSpPr>
          <p:cNvPr id="4" name="Footer Placeholder 3">
            <a:extLst>
              <a:ext uri="{FF2B5EF4-FFF2-40B4-BE49-F238E27FC236}">
                <a16:creationId xmlns:a16="http://schemas.microsoft.com/office/drawing/2014/main" id="{1521D025-4A41-4392-A2D2-8B7EA40973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3E0955-F745-4986-BD73-6E146091A596}"/>
              </a:ext>
            </a:extLst>
          </p:cNvPr>
          <p:cNvSpPr>
            <a:spLocks noGrp="1"/>
          </p:cNvSpPr>
          <p:nvPr>
            <p:ph type="sldNum" sz="quarter" idx="12"/>
          </p:nvPr>
        </p:nvSpPr>
        <p:spPr/>
        <p:txBody>
          <a:bodyPr/>
          <a:lstStyle/>
          <a:p>
            <a:fld id="{095B0B52-02A8-40CF-95D0-2F168D2EF93A}" type="slidenum">
              <a:rPr lang="en-US" smtClean="0"/>
              <a:t>‹#›</a:t>
            </a:fld>
            <a:endParaRPr lang="en-US"/>
          </a:p>
        </p:txBody>
      </p:sp>
    </p:spTree>
    <p:extLst>
      <p:ext uri="{BB962C8B-B14F-4D97-AF65-F5344CB8AC3E}">
        <p14:creationId xmlns:p14="http://schemas.microsoft.com/office/powerpoint/2010/main" val="3177947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A510BA-B808-4B2C-8516-F5166602EFE8}"/>
              </a:ext>
            </a:extLst>
          </p:cNvPr>
          <p:cNvSpPr>
            <a:spLocks noGrp="1"/>
          </p:cNvSpPr>
          <p:nvPr>
            <p:ph type="dt" sz="half" idx="10"/>
          </p:nvPr>
        </p:nvSpPr>
        <p:spPr/>
        <p:txBody>
          <a:bodyPr/>
          <a:lstStyle/>
          <a:p>
            <a:fld id="{71846378-BC98-4EAC-A7F3-8E011AC4ECC5}" type="datetimeFigureOut">
              <a:rPr lang="en-US" smtClean="0"/>
              <a:t>4/19/2022</a:t>
            </a:fld>
            <a:endParaRPr lang="en-US"/>
          </a:p>
        </p:txBody>
      </p:sp>
      <p:sp>
        <p:nvSpPr>
          <p:cNvPr id="3" name="Footer Placeholder 2">
            <a:extLst>
              <a:ext uri="{FF2B5EF4-FFF2-40B4-BE49-F238E27FC236}">
                <a16:creationId xmlns:a16="http://schemas.microsoft.com/office/drawing/2014/main" id="{51904E11-7B92-46B9-8836-E8F357284A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ACF3DE-0958-4868-A3A4-AB91DE40EEA4}"/>
              </a:ext>
            </a:extLst>
          </p:cNvPr>
          <p:cNvSpPr>
            <a:spLocks noGrp="1"/>
          </p:cNvSpPr>
          <p:nvPr>
            <p:ph type="sldNum" sz="quarter" idx="12"/>
          </p:nvPr>
        </p:nvSpPr>
        <p:spPr/>
        <p:txBody>
          <a:bodyPr/>
          <a:lstStyle/>
          <a:p>
            <a:fld id="{095B0B52-02A8-40CF-95D0-2F168D2EF93A}" type="slidenum">
              <a:rPr lang="en-US" smtClean="0"/>
              <a:t>‹#›</a:t>
            </a:fld>
            <a:endParaRPr lang="en-US"/>
          </a:p>
        </p:txBody>
      </p:sp>
    </p:spTree>
    <p:extLst>
      <p:ext uri="{BB962C8B-B14F-4D97-AF65-F5344CB8AC3E}">
        <p14:creationId xmlns:p14="http://schemas.microsoft.com/office/powerpoint/2010/main" val="2129151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9FE0E-5EB3-4393-AAF2-C465AF260C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43B84C-D193-4741-96FA-43C539E551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A2C775-A40E-468E-B506-8FEB52AF0A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DADE67-25C9-41B2-AF4F-1C9EFDB3C34A}"/>
              </a:ext>
            </a:extLst>
          </p:cNvPr>
          <p:cNvSpPr>
            <a:spLocks noGrp="1"/>
          </p:cNvSpPr>
          <p:nvPr>
            <p:ph type="dt" sz="half" idx="10"/>
          </p:nvPr>
        </p:nvSpPr>
        <p:spPr/>
        <p:txBody>
          <a:bodyPr/>
          <a:lstStyle/>
          <a:p>
            <a:fld id="{71846378-BC98-4EAC-A7F3-8E011AC4ECC5}" type="datetimeFigureOut">
              <a:rPr lang="en-US" smtClean="0"/>
              <a:t>4/19/2022</a:t>
            </a:fld>
            <a:endParaRPr lang="en-US"/>
          </a:p>
        </p:txBody>
      </p:sp>
      <p:sp>
        <p:nvSpPr>
          <p:cNvPr id="6" name="Footer Placeholder 5">
            <a:extLst>
              <a:ext uri="{FF2B5EF4-FFF2-40B4-BE49-F238E27FC236}">
                <a16:creationId xmlns:a16="http://schemas.microsoft.com/office/drawing/2014/main" id="{4DF7638C-9158-45C4-BB55-CFBA8AEF3C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37BC6A-4017-49D3-B747-E024931D8B28}"/>
              </a:ext>
            </a:extLst>
          </p:cNvPr>
          <p:cNvSpPr>
            <a:spLocks noGrp="1"/>
          </p:cNvSpPr>
          <p:nvPr>
            <p:ph type="sldNum" sz="quarter" idx="12"/>
          </p:nvPr>
        </p:nvSpPr>
        <p:spPr/>
        <p:txBody>
          <a:bodyPr/>
          <a:lstStyle/>
          <a:p>
            <a:fld id="{095B0B52-02A8-40CF-95D0-2F168D2EF93A}" type="slidenum">
              <a:rPr lang="en-US" smtClean="0"/>
              <a:t>‹#›</a:t>
            </a:fld>
            <a:endParaRPr lang="en-US"/>
          </a:p>
        </p:txBody>
      </p:sp>
    </p:spTree>
    <p:extLst>
      <p:ext uri="{BB962C8B-B14F-4D97-AF65-F5344CB8AC3E}">
        <p14:creationId xmlns:p14="http://schemas.microsoft.com/office/powerpoint/2010/main" val="614526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A2C6E-22E3-49AE-B2CF-154E9A69BA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047C0E-4D3D-4629-BAEE-6B42EDD129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46D6C4-8BD6-4186-8B1E-34ACDF9F47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02E651-4D08-4AF3-B874-C4DBEB5F54BE}"/>
              </a:ext>
            </a:extLst>
          </p:cNvPr>
          <p:cNvSpPr>
            <a:spLocks noGrp="1"/>
          </p:cNvSpPr>
          <p:nvPr>
            <p:ph type="dt" sz="half" idx="10"/>
          </p:nvPr>
        </p:nvSpPr>
        <p:spPr/>
        <p:txBody>
          <a:bodyPr/>
          <a:lstStyle/>
          <a:p>
            <a:fld id="{71846378-BC98-4EAC-A7F3-8E011AC4ECC5}" type="datetimeFigureOut">
              <a:rPr lang="en-US" smtClean="0"/>
              <a:t>4/19/2022</a:t>
            </a:fld>
            <a:endParaRPr lang="en-US"/>
          </a:p>
        </p:txBody>
      </p:sp>
      <p:sp>
        <p:nvSpPr>
          <p:cNvPr id="6" name="Footer Placeholder 5">
            <a:extLst>
              <a:ext uri="{FF2B5EF4-FFF2-40B4-BE49-F238E27FC236}">
                <a16:creationId xmlns:a16="http://schemas.microsoft.com/office/drawing/2014/main" id="{471D4C2F-3142-4F34-81F6-55ED0E993B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D13995-EE75-458B-AC82-7E76DB9BFFCD}"/>
              </a:ext>
            </a:extLst>
          </p:cNvPr>
          <p:cNvSpPr>
            <a:spLocks noGrp="1"/>
          </p:cNvSpPr>
          <p:nvPr>
            <p:ph type="sldNum" sz="quarter" idx="12"/>
          </p:nvPr>
        </p:nvSpPr>
        <p:spPr/>
        <p:txBody>
          <a:bodyPr/>
          <a:lstStyle/>
          <a:p>
            <a:fld id="{095B0B52-02A8-40CF-95D0-2F168D2EF93A}" type="slidenum">
              <a:rPr lang="en-US" smtClean="0"/>
              <a:t>‹#›</a:t>
            </a:fld>
            <a:endParaRPr lang="en-US"/>
          </a:p>
        </p:txBody>
      </p:sp>
    </p:spTree>
    <p:extLst>
      <p:ext uri="{BB962C8B-B14F-4D97-AF65-F5344CB8AC3E}">
        <p14:creationId xmlns:p14="http://schemas.microsoft.com/office/powerpoint/2010/main" val="2646555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97862E-5C16-446E-A413-DE07B0D8F5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5B9D54-06AF-4226-BEC9-125E22418A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985F1A-04F5-4223-8724-97F309D4E3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846378-BC98-4EAC-A7F3-8E011AC4ECC5}" type="datetimeFigureOut">
              <a:rPr lang="en-US" smtClean="0"/>
              <a:t>4/19/2022</a:t>
            </a:fld>
            <a:endParaRPr lang="en-US"/>
          </a:p>
        </p:txBody>
      </p:sp>
      <p:sp>
        <p:nvSpPr>
          <p:cNvPr id="5" name="Footer Placeholder 4">
            <a:extLst>
              <a:ext uri="{FF2B5EF4-FFF2-40B4-BE49-F238E27FC236}">
                <a16:creationId xmlns:a16="http://schemas.microsoft.com/office/drawing/2014/main" id="{48C95F46-594B-43E9-9036-D0AC62E0EE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CCD47EA-8ADC-48C0-84AE-35938143A0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5B0B52-02A8-40CF-95D0-2F168D2EF93A}" type="slidenum">
              <a:rPr lang="en-US" smtClean="0"/>
              <a:t>‹#›</a:t>
            </a:fld>
            <a:endParaRPr lang="en-US"/>
          </a:p>
        </p:txBody>
      </p:sp>
    </p:spTree>
    <p:extLst>
      <p:ext uri="{BB962C8B-B14F-4D97-AF65-F5344CB8AC3E}">
        <p14:creationId xmlns:p14="http://schemas.microsoft.com/office/powerpoint/2010/main" val="2150150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doi.org/10.3399/bjgp18X694841"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doi.org/10.3399/bjgp18X694841"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29ED50-FA29-4857-B71E-568101C0B63E}"/>
              </a:ext>
            </a:extLst>
          </p:cNvPr>
          <p:cNvSpPr>
            <a:spLocks noGrp="1"/>
          </p:cNvSpPr>
          <p:nvPr>
            <p:ph type="ctrTitle"/>
          </p:nvPr>
        </p:nvSpPr>
        <p:spPr>
          <a:xfrm>
            <a:off x="838199" y="1093788"/>
            <a:ext cx="10506455" cy="2967208"/>
          </a:xfrm>
        </p:spPr>
        <p:txBody>
          <a:bodyPr>
            <a:normAutofit/>
          </a:bodyPr>
          <a:lstStyle/>
          <a:p>
            <a:pPr algn="l"/>
            <a:r>
              <a:rPr lang="en-US" sz="6200"/>
              <a:t>Ethical Issues related to Healthcare Inequities for Sexual and Gender Diverse Patients</a:t>
            </a:r>
          </a:p>
        </p:txBody>
      </p:sp>
      <p:sp>
        <p:nvSpPr>
          <p:cNvPr id="3" name="Subtitle 2">
            <a:extLst>
              <a:ext uri="{FF2B5EF4-FFF2-40B4-BE49-F238E27FC236}">
                <a16:creationId xmlns:a16="http://schemas.microsoft.com/office/drawing/2014/main" id="{F6E33329-D3F0-491C-8826-F284154DBBF5}"/>
              </a:ext>
            </a:extLst>
          </p:cNvPr>
          <p:cNvSpPr>
            <a:spLocks noGrp="1"/>
          </p:cNvSpPr>
          <p:nvPr>
            <p:ph type="subTitle" idx="1"/>
          </p:nvPr>
        </p:nvSpPr>
        <p:spPr>
          <a:xfrm>
            <a:off x="7400924" y="4619624"/>
            <a:ext cx="3946779" cy="1038225"/>
          </a:xfrm>
        </p:spPr>
        <p:txBody>
          <a:bodyPr>
            <a:normAutofit/>
          </a:bodyPr>
          <a:lstStyle/>
          <a:p>
            <a:pPr algn="r"/>
            <a:r>
              <a:rPr lang="en-US" sz="1500"/>
              <a:t>Jake Van Epps, PhD</a:t>
            </a:r>
          </a:p>
          <a:p>
            <a:pPr algn="r"/>
            <a:r>
              <a:rPr lang="en-US" sz="1500"/>
              <a:t>Resiliency Center</a:t>
            </a:r>
          </a:p>
          <a:p>
            <a:pPr algn="r"/>
            <a:r>
              <a:rPr lang="en-US" sz="1500"/>
              <a:t>University of Utah Health</a:t>
            </a:r>
          </a:p>
        </p:txBody>
      </p:sp>
      <p:sp>
        <p:nvSpPr>
          <p:cNvPr id="22" name="Rectangle 9">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3" name="Rectangle 11">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1052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04C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B519FF7-8BFE-47AB-B00F-1A554EA610F0}"/>
              </a:ext>
            </a:extLst>
          </p:cNvPr>
          <p:cNvPicPr>
            <a:picLocks noChangeAspect="1"/>
          </p:cNvPicPr>
          <p:nvPr/>
        </p:nvPicPr>
        <p:blipFill>
          <a:blip r:embed="rId2"/>
          <a:stretch>
            <a:fillRect/>
          </a:stretch>
        </p:blipFill>
        <p:spPr>
          <a:xfrm>
            <a:off x="3937212" y="643467"/>
            <a:ext cx="4317575" cy="5571066"/>
          </a:xfrm>
          <a:prstGeom prst="rect">
            <a:avLst/>
          </a:prstGeom>
          <a:solidFill>
            <a:srgbClr val="FFFFFF">
              <a:shade val="85000"/>
            </a:srgbClr>
          </a:solidFill>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929142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9" name="Rectangle 28">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1" name="Rectangle 30">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0D375D3-BCDB-4CB7-918C-B433FC90FF8E}"/>
              </a:ext>
            </a:extLst>
          </p:cNvPr>
          <p:cNvSpPr>
            <a:spLocks noGrp="1"/>
          </p:cNvSpPr>
          <p:nvPr>
            <p:ph type="title"/>
          </p:nvPr>
        </p:nvSpPr>
        <p:spPr>
          <a:xfrm>
            <a:off x="1115568" y="548640"/>
            <a:ext cx="10168128" cy="1179576"/>
          </a:xfrm>
        </p:spPr>
        <p:txBody>
          <a:bodyPr>
            <a:normAutofit/>
          </a:bodyPr>
          <a:lstStyle/>
          <a:p>
            <a:r>
              <a:rPr lang="en-US" sz="4000" b="1" i="0">
                <a:effectLst/>
                <a:latin typeface="ProximaNova"/>
              </a:rPr>
              <a:t>Principle D: Justice</a:t>
            </a:r>
            <a:endParaRPr lang="en-US" sz="4000"/>
          </a:p>
        </p:txBody>
      </p:sp>
      <p:sp>
        <p:nvSpPr>
          <p:cNvPr id="33" name="Rectangle 32">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CAEB4B71-EBB5-4858-AC09-153DA958D329}"/>
              </a:ext>
            </a:extLst>
          </p:cNvPr>
          <p:cNvSpPr>
            <a:spLocks noGrp="1"/>
          </p:cNvSpPr>
          <p:nvPr>
            <p:ph idx="1"/>
          </p:nvPr>
        </p:nvSpPr>
        <p:spPr>
          <a:xfrm>
            <a:off x="1115568" y="2481943"/>
            <a:ext cx="10168128" cy="3695020"/>
          </a:xfrm>
        </p:spPr>
        <p:txBody>
          <a:bodyPr>
            <a:normAutofit/>
          </a:bodyPr>
          <a:lstStyle/>
          <a:p>
            <a:pPr marL="0" indent="0">
              <a:buNone/>
            </a:pPr>
            <a:r>
              <a:rPr lang="en-US" sz="2200" b="0" i="0">
                <a:effectLst/>
                <a:latin typeface="ProximaNova"/>
              </a:rPr>
              <a:t>Psychologists recognize that fairness and justice entitle all persons to access to and benefit from the contributions of psychology and to equal quality in the processes, procedures, and services being conducted by psychologists. Psychologists exercise reasonable judgment and take precautions to ensure that their potential biases, the boundaries of their competence, and the limitations of their expertise do not lead to or condone unjust practices.</a:t>
            </a:r>
            <a:endParaRPr lang="en-US" sz="2200"/>
          </a:p>
        </p:txBody>
      </p:sp>
    </p:spTree>
    <p:extLst>
      <p:ext uri="{BB962C8B-B14F-4D97-AF65-F5344CB8AC3E}">
        <p14:creationId xmlns:p14="http://schemas.microsoft.com/office/powerpoint/2010/main" val="1382349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FBFFE-8E83-4C1F-820A-C11C3700B68E}"/>
              </a:ext>
            </a:extLst>
          </p:cNvPr>
          <p:cNvSpPr>
            <a:spLocks noGrp="1"/>
          </p:cNvSpPr>
          <p:nvPr>
            <p:ph type="title"/>
          </p:nvPr>
        </p:nvSpPr>
        <p:spPr>
          <a:xfrm>
            <a:off x="1115568" y="548640"/>
            <a:ext cx="10168128" cy="1179576"/>
          </a:xfrm>
        </p:spPr>
        <p:txBody>
          <a:bodyPr>
            <a:normAutofit/>
          </a:bodyPr>
          <a:lstStyle/>
          <a:p>
            <a:r>
              <a:rPr lang="en-US" sz="3700" b="1" i="0">
                <a:effectLst/>
                <a:latin typeface="ProximaNova"/>
              </a:rPr>
              <a:t>Principle E: Respect for People's Rights and Dignity</a:t>
            </a:r>
            <a:endParaRPr lang="en-US" sz="370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FF38004A-9C10-4386-BA95-6BA16DDB6199}"/>
              </a:ext>
            </a:extLst>
          </p:cNvPr>
          <p:cNvSpPr>
            <a:spLocks noGrp="1"/>
          </p:cNvSpPr>
          <p:nvPr>
            <p:ph idx="1"/>
          </p:nvPr>
        </p:nvSpPr>
        <p:spPr>
          <a:xfrm>
            <a:off x="1115568" y="2481943"/>
            <a:ext cx="10168128" cy="3695020"/>
          </a:xfrm>
        </p:spPr>
        <p:txBody>
          <a:bodyPr>
            <a:normAutofit/>
          </a:bodyPr>
          <a:lstStyle/>
          <a:p>
            <a:pPr marL="0" indent="0">
              <a:buNone/>
            </a:pPr>
            <a:r>
              <a:rPr lang="en-US" sz="2200" b="0" i="0">
                <a:effectLst/>
                <a:latin typeface="ProximaNova"/>
              </a:rPr>
              <a:t>Psychologists respect the dignity and worth of all people, and the rights of individuals to privacy, confidentiality, and self-determination. Psychologists are aware that special safeguards may be necessary to protect the rights and welfare of persons or communities whose vulnerabilities impair autonomous decision making. Psychologists are aware of and respect cultural, individual, and role differences, including those based on age, gender, gender identity, race, ethnicity, culture, national origin, religion, sexual orientation, disability, language, and socioeconomic status, and consider these factors when working with members of such groups. Psychologists try to eliminate the effect on their work of biases based on those factors, and they do not knowingly participate in or condone activities of others based upon such prejudices.</a:t>
            </a:r>
            <a:endParaRPr lang="en-US" sz="2200"/>
          </a:p>
        </p:txBody>
      </p:sp>
    </p:spTree>
    <p:extLst>
      <p:ext uri="{BB962C8B-B14F-4D97-AF65-F5344CB8AC3E}">
        <p14:creationId xmlns:p14="http://schemas.microsoft.com/office/powerpoint/2010/main" val="3738457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012BB16-C032-43BE-861C-77513C645483}"/>
              </a:ext>
            </a:extLst>
          </p:cNvPr>
          <p:cNvSpPr>
            <a:spLocks noGrp="1"/>
          </p:cNvSpPr>
          <p:nvPr>
            <p:ph type="title"/>
          </p:nvPr>
        </p:nvSpPr>
        <p:spPr>
          <a:xfrm>
            <a:off x="1115568" y="548640"/>
            <a:ext cx="10168128" cy="1179576"/>
          </a:xfrm>
        </p:spPr>
        <p:txBody>
          <a:bodyPr>
            <a:normAutofit/>
          </a:bodyPr>
          <a:lstStyle/>
          <a:p>
            <a:r>
              <a:rPr lang="en-US" sz="4000" b="1" i="0">
                <a:effectLst/>
                <a:latin typeface="ProximaNova"/>
              </a:rPr>
              <a:t>3.01 Unfair Discrimination</a:t>
            </a:r>
            <a:endParaRPr lang="en-US" sz="400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D5CF9A7C-E927-4934-A037-11D81A80E451}"/>
              </a:ext>
            </a:extLst>
          </p:cNvPr>
          <p:cNvSpPr>
            <a:spLocks noGrp="1"/>
          </p:cNvSpPr>
          <p:nvPr>
            <p:ph idx="1"/>
          </p:nvPr>
        </p:nvSpPr>
        <p:spPr>
          <a:xfrm>
            <a:off x="1115568" y="2481943"/>
            <a:ext cx="10168128" cy="3695020"/>
          </a:xfrm>
        </p:spPr>
        <p:txBody>
          <a:bodyPr>
            <a:normAutofit/>
          </a:bodyPr>
          <a:lstStyle/>
          <a:p>
            <a:pPr marL="0" indent="0">
              <a:buNone/>
            </a:pPr>
            <a:r>
              <a:rPr lang="en-US" sz="2200" b="0" i="0">
                <a:effectLst/>
                <a:latin typeface="ProximaNova"/>
              </a:rPr>
              <a:t>In their work-related activities, psychologists do not engage in unfair discrimination based on age, gender, gender identity, race, ethnicity, culture, national origin, religion, sexual orientation, disability, socioeconomic status, or any basis proscribed by law</a:t>
            </a:r>
            <a:endParaRPr lang="en-US" sz="2200"/>
          </a:p>
        </p:txBody>
      </p:sp>
    </p:spTree>
    <p:extLst>
      <p:ext uri="{BB962C8B-B14F-4D97-AF65-F5344CB8AC3E}">
        <p14:creationId xmlns:p14="http://schemas.microsoft.com/office/powerpoint/2010/main" val="3641268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709C343-9E5D-404F-A4E6-D144DAEF0C7C}"/>
              </a:ext>
            </a:extLst>
          </p:cNvPr>
          <p:cNvSpPr>
            <a:spLocks noGrp="1"/>
          </p:cNvSpPr>
          <p:nvPr>
            <p:ph type="title"/>
          </p:nvPr>
        </p:nvSpPr>
        <p:spPr>
          <a:xfrm>
            <a:off x="621792" y="1161288"/>
            <a:ext cx="3602736" cy="4526280"/>
          </a:xfrm>
        </p:spPr>
        <p:txBody>
          <a:bodyPr vert="horz" lIns="91440" tIns="45720" rIns="91440" bIns="45720" rtlCol="0" anchor="ctr">
            <a:normAutofit/>
          </a:bodyPr>
          <a:lstStyle/>
          <a:p>
            <a:r>
              <a:rPr lang="en-US" kern="1200">
                <a:solidFill>
                  <a:schemeClr val="tx1"/>
                </a:solidFill>
                <a:latin typeface="+mj-lt"/>
                <a:ea typeface="+mj-ea"/>
                <a:cs typeface="+mj-cs"/>
              </a:rPr>
              <a:t>Sexual Orientation (SO) is Associated with Health Disparities</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16" name="Content Placeholder 2">
            <a:extLst>
              <a:ext uri="{FF2B5EF4-FFF2-40B4-BE49-F238E27FC236}">
                <a16:creationId xmlns:a16="http://schemas.microsoft.com/office/drawing/2014/main" id="{CF7DA5AC-ED12-C830-AB72-4F1A6C3C931A}"/>
              </a:ext>
            </a:extLst>
          </p:cNvPr>
          <p:cNvGraphicFramePr>
            <a:graphicFrameLocks noGrp="1"/>
          </p:cNvGraphicFramePr>
          <p:nvPr>
            <p:ph sz="quarter" idx="14"/>
          </p:nvPr>
        </p:nvGraphicFramePr>
        <p:xfrm>
          <a:off x="5434149" y="932688"/>
          <a:ext cx="5916603" cy="4992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Content Placeholder 2">
            <a:extLst>
              <a:ext uri="{FF2B5EF4-FFF2-40B4-BE49-F238E27FC236}">
                <a16:creationId xmlns:a16="http://schemas.microsoft.com/office/drawing/2014/main" id="{52C78C19-4AF5-4A9B-B229-7E159C767B4F}"/>
              </a:ext>
            </a:extLst>
          </p:cNvPr>
          <p:cNvSpPr txBox="1">
            <a:spLocks/>
          </p:cNvSpPr>
          <p:nvPr/>
        </p:nvSpPr>
        <p:spPr>
          <a:xfrm>
            <a:off x="5434149" y="6147629"/>
            <a:ext cx="6070711" cy="48805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accent2">
                    <a:lumMod val="75000"/>
                  </a:schemeClr>
                </a:solidFill>
                <a:latin typeface="+mn-lt"/>
                <a:ea typeface="+mn-ea"/>
                <a:cs typeface="+mn-cs"/>
              </a:defRPr>
            </a:lvl1pPr>
            <a:lvl2pPr marL="230188" indent="-230188" algn="l" defTabSz="914400" rtl="0" eaLnBrk="1" latinLnBrk="0" hangingPunct="1">
              <a:lnSpc>
                <a:spcPct val="100000"/>
              </a:lnSpc>
              <a:spcBef>
                <a:spcPts val="500"/>
              </a:spcBef>
              <a:buFont typeface="Arial" panose="020B0604020202020204" pitchFamily="34" charset="0"/>
              <a:buChar char="•"/>
              <a:defRPr sz="3400" kern="1200">
                <a:solidFill>
                  <a:schemeClr val="tx1"/>
                </a:solidFill>
                <a:latin typeface="+mn-lt"/>
                <a:ea typeface="+mn-ea"/>
                <a:cs typeface="+mn-cs"/>
              </a:defRPr>
            </a:lvl2pPr>
            <a:lvl3pPr marL="461963" indent="-231775" algn="l" defTabSz="914400" rtl="0" eaLnBrk="1" latinLnBrk="0" hangingPunct="1">
              <a:lnSpc>
                <a:spcPct val="100000"/>
              </a:lnSpc>
              <a:spcBef>
                <a:spcPts val="500"/>
              </a:spcBef>
              <a:buSzPct val="70000"/>
              <a:buFont typeface="Courier New" panose="02070309020205020404" pitchFamily="49" charset="0"/>
              <a:buChar char="o"/>
              <a:defRPr sz="3200" kern="1200" baseline="0">
                <a:solidFill>
                  <a:schemeClr val="tx1"/>
                </a:solidFill>
                <a:latin typeface="+mn-lt"/>
                <a:ea typeface="+mn-ea"/>
                <a:cs typeface="+mn-cs"/>
              </a:defRPr>
            </a:lvl3pPr>
            <a:lvl4pPr marL="684213" indent="-222250" algn="l" defTabSz="914400" rtl="0" eaLnBrk="1" latinLnBrk="0" hangingPunct="1">
              <a:lnSpc>
                <a:spcPct val="100000"/>
              </a:lnSpc>
              <a:spcBef>
                <a:spcPts val="500"/>
              </a:spcBef>
              <a:buSzPct val="80000"/>
              <a:buFont typeface="Wingdings" pitchFamily="2" charset="2"/>
              <a:buChar char="§"/>
              <a:defRPr sz="2800" kern="1200">
                <a:solidFill>
                  <a:schemeClr val="tx1"/>
                </a:solidFill>
                <a:latin typeface="+mn-lt"/>
                <a:ea typeface="+mn-ea"/>
                <a:cs typeface="+mn-cs"/>
              </a:defRPr>
            </a:lvl4pPr>
            <a:lvl5pPr marL="801688" indent="0" algn="l" defTabSz="914400" rtl="0" eaLnBrk="1" latinLnBrk="0" hangingPunct="1">
              <a:lnSpc>
                <a:spcPct val="90000"/>
              </a:lnSpc>
              <a:spcBef>
                <a:spcPts val="500"/>
              </a:spcBef>
              <a:buFont typeface="Arial" panose="020B0604020202020204" pitchFamily="34" charset="0"/>
              <a:buNone/>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000" i="1" dirty="0">
                <a:solidFill>
                  <a:schemeClr val="tx1"/>
                </a:solidFill>
              </a:rPr>
              <a:t>Brooks, H., Llewellyn, C. D., </a:t>
            </a:r>
            <a:r>
              <a:rPr lang="en-US" sz="1000" i="1" dirty="0" err="1">
                <a:solidFill>
                  <a:schemeClr val="tx1"/>
                </a:solidFill>
              </a:rPr>
              <a:t>Nadarzynski</a:t>
            </a:r>
            <a:r>
              <a:rPr lang="en-US" sz="1000" i="1" dirty="0">
                <a:solidFill>
                  <a:schemeClr val="tx1"/>
                </a:solidFill>
              </a:rPr>
              <a:t>, T., </a:t>
            </a:r>
            <a:r>
              <a:rPr lang="en-US" sz="1000" i="1" dirty="0" err="1">
                <a:solidFill>
                  <a:schemeClr val="tx1"/>
                </a:solidFill>
              </a:rPr>
              <a:t>Pelloso</a:t>
            </a:r>
            <a:r>
              <a:rPr lang="en-US" sz="1000" i="1" dirty="0">
                <a:solidFill>
                  <a:schemeClr val="tx1"/>
                </a:solidFill>
              </a:rPr>
              <a:t>, F. C., De Souza Guilherme, F., Pollard, A., &amp; Jones, C. J. (2018). Sexual orientation disclosure in health care: A systematic review. British Journal of General Practice, 68(668), e187. </a:t>
            </a:r>
            <a:r>
              <a:rPr lang="en-US" sz="1000" i="1" dirty="0">
                <a:solidFill>
                  <a:schemeClr val="tx1"/>
                </a:solidFill>
                <a:hlinkClick r:id="rId8">
                  <a:extLst>
                    <a:ext uri="{A12FA001-AC4F-418D-AE19-62706E023703}">
                      <ahyp:hlinkClr xmlns:ahyp="http://schemas.microsoft.com/office/drawing/2018/hyperlinkcolor" val="tx"/>
                    </a:ext>
                  </a:extLst>
                </a:hlinkClick>
              </a:rPr>
              <a:t>https://doi.org/10.3399/bjgp18X694841</a:t>
            </a:r>
            <a:endParaRPr lang="en-US" sz="1000" i="1" dirty="0">
              <a:solidFill>
                <a:schemeClr val="tx1"/>
              </a:solidFill>
            </a:endParaRPr>
          </a:p>
        </p:txBody>
      </p:sp>
    </p:spTree>
    <p:extLst>
      <p:ext uri="{BB962C8B-B14F-4D97-AF65-F5344CB8AC3E}">
        <p14:creationId xmlns:p14="http://schemas.microsoft.com/office/powerpoint/2010/main" val="1330983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709C343-9E5D-404F-A4E6-D144DAEF0C7C}"/>
              </a:ext>
            </a:extLst>
          </p:cNvPr>
          <p:cNvSpPr>
            <a:spLocks noGrp="1"/>
          </p:cNvSpPr>
          <p:nvPr>
            <p:ph type="title"/>
          </p:nvPr>
        </p:nvSpPr>
        <p:spPr>
          <a:xfrm>
            <a:off x="621792" y="1161288"/>
            <a:ext cx="3602736" cy="4526280"/>
          </a:xfrm>
        </p:spPr>
        <p:txBody>
          <a:bodyPr vert="horz" lIns="91440" tIns="45720" rIns="91440" bIns="45720" rtlCol="0" anchor="ctr">
            <a:normAutofit/>
          </a:bodyPr>
          <a:lstStyle/>
          <a:p>
            <a:r>
              <a:rPr lang="en-US" kern="1200">
                <a:solidFill>
                  <a:schemeClr val="tx1"/>
                </a:solidFill>
                <a:latin typeface="+mj-lt"/>
                <a:ea typeface="+mj-ea"/>
                <a:cs typeface="+mj-cs"/>
              </a:rPr>
              <a:t>Gender Identity is Associated with Health Disparities</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16" name="Content Placeholder 2">
            <a:extLst>
              <a:ext uri="{FF2B5EF4-FFF2-40B4-BE49-F238E27FC236}">
                <a16:creationId xmlns:a16="http://schemas.microsoft.com/office/drawing/2014/main" id="{75258D28-002C-E0D9-8400-DC67339129C6}"/>
              </a:ext>
            </a:extLst>
          </p:cNvPr>
          <p:cNvGraphicFramePr>
            <a:graphicFrameLocks noGrp="1"/>
          </p:cNvGraphicFramePr>
          <p:nvPr>
            <p:ph sz="quarter" idx="14"/>
          </p:nvPr>
        </p:nvGraphicFramePr>
        <p:xfrm>
          <a:off x="5434149" y="932688"/>
          <a:ext cx="5916603" cy="4992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Content Placeholder 2">
            <a:extLst>
              <a:ext uri="{FF2B5EF4-FFF2-40B4-BE49-F238E27FC236}">
                <a16:creationId xmlns:a16="http://schemas.microsoft.com/office/drawing/2014/main" id="{DB02417B-E15F-4277-A2B3-4F31D05022E7}"/>
              </a:ext>
            </a:extLst>
          </p:cNvPr>
          <p:cNvSpPr txBox="1">
            <a:spLocks/>
          </p:cNvSpPr>
          <p:nvPr/>
        </p:nvSpPr>
        <p:spPr>
          <a:xfrm>
            <a:off x="5357094" y="6369947"/>
            <a:ext cx="6070711" cy="48805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accent2">
                    <a:lumMod val="75000"/>
                  </a:schemeClr>
                </a:solidFill>
                <a:latin typeface="+mn-lt"/>
                <a:ea typeface="+mn-ea"/>
                <a:cs typeface="+mn-cs"/>
              </a:defRPr>
            </a:lvl1pPr>
            <a:lvl2pPr marL="230188" indent="-230188" algn="l" defTabSz="914400" rtl="0" eaLnBrk="1" latinLnBrk="0" hangingPunct="1">
              <a:lnSpc>
                <a:spcPct val="100000"/>
              </a:lnSpc>
              <a:spcBef>
                <a:spcPts val="500"/>
              </a:spcBef>
              <a:buFont typeface="Arial" panose="020B0604020202020204" pitchFamily="34" charset="0"/>
              <a:buChar char="•"/>
              <a:defRPr sz="3400" kern="1200">
                <a:solidFill>
                  <a:schemeClr val="tx1"/>
                </a:solidFill>
                <a:latin typeface="+mn-lt"/>
                <a:ea typeface="+mn-ea"/>
                <a:cs typeface="+mn-cs"/>
              </a:defRPr>
            </a:lvl2pPr>
            <a:lvl3pPr marL="461963" indent="-231775" algn="l" defTabSz="914400" rtl="0" eaLnBrk="1" latinLnBrk="0" hangingPunct="1">
              <a:lnSpc>
                <a:spcPct val="100000"/>
              </a:lnSpc>
              <a:spcBef>
                <a:spcPts val="500"/>
              </a:spcBef>
              <a:buSzPct val="70000"/>
              <a:buFont typeface="Courier New" panose="02070309020205020404" pitchFamily="49" charset="0"/>
              <a:buChar char="o"/>
              <a:defRPr sz="3200" kern="1200" baseline="0">
                <a:solidFill>
                  <a:schemeClr val="tx1"/>
                </a:solidFill>
                <a:latin typeface="+mn-lt"/>
                <a:ea typeface="+mn-ea"/>
                <a:cs typeface="+mn-cs"/>
              </a:defRPr>
            </a:lvl3pPr>
            <a:lvl4pPr marL="684213" indent="-222250" algn="l" defTabSz="914400" rtl="0" eaLnBrk="1" latinLnBrk="0" hangingPunct="1">
              <a:lnSpc>
                <a:spcPct val="100000"/>
              </a:lnSpc>
              <a:spcBef>
                <a:spcPts val="500"/>
              </a:spcBef>
              <a:buSzPct val="80000"/>
              <a:buFont typeface="Wingdings" pitchFamily="2" charset="2"/>
              <a:buChar char="§"/>
              <a:defRPr sz="2800" kern="1200">
                <a:solidFill>
                  <a:schemeClr val="tx1"/>
                </a:solidFill>
                <a:latin typeface="+mn-lt"/>
                <a:ea typeface="+mn-ea"/>
                <a:cs typeface="+mn-cs"/>
              </a:defRPr>
            </a:lvl4pPr>
            <a:lvl5pPr marL="801688" indent="0" algn="l" defTabSz="914400" rtl="0" eaLnBrk="1" latinLnBrk="0" hangingPunct="1">
              <a:lnSpc>
                <a:spcPct val="90000"/>
              </a:lnSpc>
              <a:spcBef>
                <a:spcPts val="500"/>
              </a:spcBef>
              <a:buFont typeface="Arial" panose="020B0604020202020204" pitchFamily="34" charset="0"/>
              <a:buNone/>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000" i="1" dirty="0" err="1">
                <a:solidFill>
                  <a:srgbClr val="303030"/>
                </a:solidFill>
                <a:latin typeface="arial"/>
                <a:cs typeface="arial"/>
              </a:rPr>
              <a:t>Liszewski</a:t>
            </a:r>
            <a:r>
              <a:rPr lang="en-US" sz="1000" i="1" dirty="0">
                <a:solidFill>
                  <a:srgbClr val="303030"/>
                </a:solidFill>
                <a:latin typeface="arial"/>
                <a:cs typeface="arial"/>
              </a:rPr>
              <a:t>, W., Peebles, J. K., Yeung, H., &amp; Arron, S. (2018). Persons of Nonbinary Gender - Awareness, Visibility, and Health Disparities. The New England journal of medicine, 379(25), 2391–2393. https://doi.org/10.</a:t>
            </a:r>
            <a:r>
              <a:rPr lang="en-US" sz="800" i="1" dirty="0">
                <a:solidFill>
                  <a:srgbClr val="303030"/>
                </a:solidFill>
                <a:latin typeface="arial"/>
                <a:cs typeface="arial"/>
              </a:rPr>
              <a:t>1056</a:t>
            </a:r>
            <a:r>
              <a:rPr lang="en-US" sz="1000" i="1" dirty="0">
                <a:solidFill>
                  <a:srgbClr val="303030"/>
                </a:solidFill>
                <a:latin typeface="arial"/>
                <a:cs typeface="arial"/>
              </a:rPr>
              <a:t>/NEJMp1812005</a:t>
            </a:r>
            <a:endParaRPr lang="en-US" sz="1000" i="1" dirty="0"/>
          </a:p>
        </p:txBody>
      </p:sp>
      <p:sp>
        <p:nvSpPr>
          <p:cNvPr id="18" name="Content Placeholder 2">
            <a:extLst>
              <a:ext uri="{FF2B5EF4-FFF2-40B4-BE49-F238E27FC236}">
                <a16:creationId xmlns:a16="http://schemas.microsoft.com/office/drawing/2014/main" id="{FE65D514-983C-44F7-B7B0-9C7F6083516B}"/>
              </a:ext>
            </a:extLst>
          </p:cNvPr>
          <p:cNvSpPr txBox="1">
            <a:spLocks/>
          </p:cNvSpPr>
          <p:nvPr/>
        </p:nvSpPr>
        <p:spPr>
          <a:xfrm>
            <a:off x="995362" y="4984059"/>
            <a:ext cx="6070711" cy="48805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accent2">
                    <a:lumMod val="75000"/>
                  </a:schemeClr>
                </a:solidFill>
                <a:latin typeface="+mn-lt"/>
                <a:ea typeface="+mn-ea"/>
                <a:cs typeface="+mn-cs"/>
              </a:defRPr>
            </a:lvl1pPr>
            <a:lvl2pPr marL="230188" indent="-230188" algn="l" defTabSz="914400" rtl="0" eaLnBrk="1" latinLnBrk="0" hangingPunct="1">
              <a:lnSpc>
                <a:spcPct val="100000"/>
              </a:lnSpc>
              <a:spcBef>
                <a:spcPts val="500"/>
              </a:spcBef>
              <a:buFont typeface="Arial" panose="020B0604020202020204" pitchFamily="34" charset="0"/>
              <a:buChar char="•"/>
              <a:defRPr sz="3400" kern="1200">
                <a:solidFill>
                  <a:schemeClr val="tx1"/>
                </a:solidFill>
                <a:latin typeface="+mn-lt"/>
                <a:ea typeface="+mn-ea"/>
                <a:cs typeface="+mn-cs"/>
              </a:defRPr>
            </a:lvl2pPr>
            <a:lvl3pPr marL="461963" indent="-231775" algn="l" defTabSz="914400" rtl="0" eaLnBrk="1" latinLnBrk="0" hangingPunct="1">
              <a:lnSpc>
                <a:spcPct val="100000"/>
              </a:lnSpc>
              <a:spcBef>
                <a:spcPts val="500"/>
              </a:spcBef>
              <a:buSzPct val="70000"/>
              <a:buFont typeface="Courier New" panose="02070309020205020404" pitchFamily="49" charset="0"/>
              <a:buChar char="o"/>
              <a:defRPr sz="3200" kern="1200" baseline="0">
                <a:solidFill>
                  <a:schemeClr val="tx1"/>
                </a:solidFill>
                <a:latin typeface="+mn-lt"/>
                <a:ea typeface="+mn-ea"/>
                <a:cs typeface="+mn-cs"/>
              </a:defRPr>
            </a:lvl3pPr>
            <a:lvl4pPr marL="684213" indent="-222250" algn="l" defTabSz="914400" rtl="0" eaLnBrk="1" latinLnBrk="0" hangingPunct="1">
              <a:lnSpc>
                <a:spcPct val="100000"/>
              </a:lnSpc>
              <a:spcBef>
                <a:spcPts val="500"/>
              </a:spcBef>
              <a:buSzPct val="80000"/>
              <a:buFont typeface="Wingdings" pitchFamily="2" charset="2"/>
              <a:buChar char="§"/>
              <a:defRPr sz="2800" kern="1200">
                <a:solidFill>
                  <a:schemeClr val="tx1"/>
                </a:solidFill>
                <a:latin typeface="+mn-lt"/>
                <a:ea typeface="+mn-ea"/>
                <a:cs typeface="+mn-cs"/>
              </a:defRPr>
            </a:lvl4pPr>
            <a:lvl5pPr marL="801688" indent="0" algn="l" defTabSz="914400" rtl="0" eaLnBrk="1" latinLnBrk="0" hangingPunct="1">
              <a:lnSpc>
                <a:spcPct val="90000"/>
              </a:lnSpc>
              <a:spcBef>
                <a:spcPts val="500"/>
              </a:spcBef>
              <a:buFont typeface="Arial" panose="020B0604020202020204" pitchFamily="34" charset="0"/>
              <a:buNone/>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000" i="1" dirty="0">
                <a:solidFill>
                  <a:schemeClr val="tx1"/>
                </a:solidFill>
              </a:rPr>
              <a:t>Brooks, H., Llewellyn, C. D., </a:t>
            </a:r>
            <a:r>
              <a:rPr lang="en-US" sz="1000" i="1" dirty="0" err="1">
                <a:solidFill>
                  <a:schemeClr val="tx1"/>
                </a:solidFill>
              </a:rPr>
              <a:t>Nadarzynski</a:t>
            </a:r>
            <a:r>
              <a:rPr lang="en-US" sz="1000" i="1" dirty="0">
                <a:solidFill>
                  <a:schemeClr val="tx1"/>
                </a:solidFill>
              </a:rPr>
              <a:t>, T., </a:t>
            </a:r>
            <a:r>
              <a:rPr lang="en-US" sz="1000" i="1" dirty="0" err="1">
                <a:solidFill>
                  <a:schemeClr val="tx1"/>
                </a:solidFill>
              </a:rPr>
              <a:t>Pelloso</a:t>
            </a:r>
            <a:r>
              <a:rPr lang="en-US" sz="1000" i="1" dirty="0">
                <a:solidFill>
                  <a:schemeClr val="tx1"/>
                </a:solidFill>
              </a:rPr>
              <a:t>, F. C., De Souza Guilherme, F., Pollard, A., &amp; Jones, C. J. (2018). Sexual orientation disclosure in health care: A systematic review. British Journal of General Practice, 68(668), e187. </a:t>
            </a:r>
            <a:r>
              <a:rPr lang="en-US" sz="1000" i="1" dirty="0">
                <a:solidFill>
                  <a:schemeClr val="tx1"/>
                </a:solidFill>
                <a:hlinkClick r:id="rId8">
                  <a:extLst>
                    <a:ext uri="{A12FA001-AC4F-418D-AE19-62706E023703}">
                      <ahyp:hlinkClr xmlns:ahyp="http://schemas.microsoft.com/office/drawing/2018/hyperlinkcolor" val="tx"/>
                    </a:ext>
                  </a:extLst>
                </a:hlinkClick>
              </a:rPr>
              <a:t>https://doi.org/10.3399/bjgp18X694841</a:t>
            </a:r>
            <a:endParaRPr lang="en-US" sz="1000" i="1" dirty="0">
              <a:solidFill>
                <a:schemeClr val="tx1"/>
              </a:solidFill>
            </a:endParaRPr>
          </a:p>
        </p:txBody>
      </p:sp>
    </p:spTree>
    <p:extLst>
      <p:ext uri="{BB962C8B-B14F-4D97-AF65-F5344CB8AC3E}">
        <p14:creationId xmlns:p14="http://schemas.microsoft.com/office/powerpoint/2010/main" val="2259883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5463EB0A-3D7C-4AA5-BFA5-8EE5B4BA56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39990C-E1F8-43DE-86E4-C8066CAC8426}"/>
              </a:ext>
            </a:extLst>
          </p:cNvPr>
          <p:cNvSpPr>
            <a:spLocks noGrp="1"/>
          </p:cNvSpPr>
          <p:nvPr>
            <p:ph type="title"/>
          </p:nvPr>
        </p:nvSpPr>
        <p:spPr>
          <a:xfrm>
            <a:off x="578651" y="1122363"/>
            <a:ext cx="11034695" cy="3174690"/>
          </a:xfrm>
        </p:spPr>
        <p:txBody>
          <a:bodyPr vert="horz" lIns="91440" tIns="45720" rIns="91440" bIns="45720" rtlCol="0" anchor="b">
            <a:normAutofit fontScale="90000"/>
          </a:bodyPr>
          <a:lstStyle/>
          <a:p>
            <a:r>
              <a:rPr lang="en-US" sz="5000" kern="1200" dirty="0">
                <a:solidFill>
                  <a:schemeClr val="tx1"/>
                </a:solidFill>
                <a:latin typeface="+mj-lt"/>
                <a:ea typeface="+mj-ea"/>
                <a:cs typeface="+mj-cs"/>
              </a:rPr>
              <a:t>Knowing about the health disparities, and the ethical codes, what things should healthcare do to meet the ethical obligations of justice, respect and nondiscrimination?</a:t>
            </a:r>
          </a:p>
        </p:txBody>
      </p:sp>
      <p:sp>
        <p:nvSpPr>
          <p:cNvPr id="9" name="Rectangle 8">
            <a:extLst>
              <a:ext uri="{FF2B5EF4-FFF2-40B4-BE49-F238E27FC236}">
                <a16:creationId xmlns:a16="http://schemas.microsoft.com/office/drawing/2014/main" id="{7945AD00-F967-454D-A4B2-39ABA5C88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E9BC5B79-B912-427C-8219-E3E50943F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Tree>
    <p:extLst>
      <p:ext uri="{BB962C8B-B14F-4D97-AF65-F5344CB8AC3E}">
        <p14:creationId xmlns:p14="http://schemas.microsoft.com/office/powerpoint/2010/main" val="2103342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661</Words>
  <Application>Microsoft Office PowerPoint</Application>
  <PresentationFormat>Widescreen</PresentationFormat>
  <Paragraphs>32</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vt:lpstr>
      <vt:lpstr>Calibri</vt:lpstr>
      <vt:lpstr>Calibri Light</vt:lpstr>
      <vt:lpstr>ProximaNova</vt:lpstr>
      <vt:lpstr>Office Theme</vt:lpstr>
      <vt:lpstr>Ethical Issues related to Healthcare Inequities for Sexual and Gender Diverse Patients</vt:lpstr>
      <vt:lpstr>PowerPoint Presentation</vt:lpstr>
      <vt:lpstr>Principle D: Justice</vt:lpstr>
      <vt:lpstr>Principle E: Respect for People's Rights and Dignity</vt:lpstr>
      <vt:lpstr>3.01 Unfair Discrimination</vt:lpstr>
      <vt:lpstr>Sexual Orientation (SO) is Associated with Health Disparities</vt:lpstr>
      <vt:lpstr>Gender Identity is Associated with Health Disparities</vt:lpstr>
      <vt:lpstr>Knowing about the health disparities, and the ethical codes, what things should healthcare do to meet the ethical obligations of justice, respect and nondiscrimination?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Issues related to Healthcare Inequities for Sexual and Gender Diverse Patients</dc:title>
  <dc:creator>Jake Van Epps</dc:creator>
  <cp:lastModifiedBy>Jake Van Epps</cp:lastModifiedBy>
  <cp:revision>3</cp:revision>
  <dcterms:created xsi:type="dcterms:W3CDTF">2022-04-19T20:51:09Z</dcterms:created>
  <dcterms:modified xsi:type="dcterms:W3CDTF">2022-04-19T21:05:19Z</dcterms:modified>
</cp:coreProperties>
</file>